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29LT Bukra" panose="020B0504040000000004" pitchFamily="34" charset="-78"/>
      <p:regular r:id="rId15"/>
    </p:embeddedFont>
    <p:embeddedFont>
      <p:font typeface="29LT Bukra Bold" panose="020B0804040000000004" pitchFamily="34" charset="-78"/>
      <p:regular r:id="rId16"/>
      <p:bold r:id="rId17"/>
    </p:embeddedFont>
    <p:embeddedFont>
      <p:font typeface="Almarai Bold" pitchFamily="2" charset="-78"/>
      <p:regular r:id="rId18"/>
      <p:bold r:id="rId19"/>
    </p:embeddedFont>
    <p:embeddedFont>
      <p:font typeface="Arimo Bold" panose="020B0704020202020204" pitchFamily="34" charset="0"/>
      <p:regular r:id="rId20"/>
      <p:bold r:id="rId21"/>
    </p:embeddedFont>
    <p:embeddedFont>
      <p:font typeface="Codec Pro Bold" pitchFamily="2" charset="0"/>
      <p:regular r:id="rId22"/>
      <p:bold r:id="rId23"/>
    </p:embeddedFont>
    <p:embeddedFont>
      <p:font typeface="Droid Arabic Kufi" panose="020B0606030804020204" pitchFamily="34" charset="0"/>
      <p:regular r:id="rId24"/>
    </p:embeddedFont>
    <p:embeddedFont>
      <p:font typeface="Droid Arabic Kufi Bold" panose="020B0806030804020204" pitchFamily="34" charset="0"/>
      <p:regular r:id="rId25"/>
      <p:bold r:id="rId26"/>
    </p:embeddedFont>
    <p:embeddedFont>
      <p:font typeface="Hacen Tunisia" panose="02000500000000000000" pitchFamily="2" charset="-78"/>
      <p:regular r:id="rId27"/>
    </p:embeddedFont>
    <p:embeddedFont>
      <p:font typeface="IBM Plex Sans Arabic Bold" panose="020B0503050203000203" pitchFamily="34" charset="-78"/>
      <p:regular r:id="rId28"/>
      <p:bold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p:scale>
          <a:sx n="69" d="100"/>
          <a:sy n="69" d="100"/>
        </p:scale>
        <p:origin x="872" y="5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image" Target="../media/image10.png"/><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4.svg"/><Relationship Id="rId5" Type="http://schemas.openxmlformats.org/officeDocument/2006/relationships/image" Target="../media/image3.sv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svg"/><Relationship Id="rId1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6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4.jpeg"/><Relationship Id="rId5" Type="http://schemas.openxmlformats.org/officeDocument/2006/relationships/image" Target="../media/image3.svg"/><Relationship Id="rId10" Type="http://schemas.openxmlformats.org/officeDocument/2006/relationships/image" Target="../media/image63.png"/><Relationship Id="rId4" Type="http://schemas.openxmlformats.org/officeDocument/2006/relationships/image" Target="../media/image2.png"/><Relationship Id="rId9" Type="http://schemas.openxmlformats.org/officeDocument/2006/relationships/image" Target="../media/image62.jpe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16.jpeg"/><Relationship Id="rId3" Type="http://schemas.openxmlformats.org/officeDocument/2006/relationships/image" Target="../media/image12.svg"/><Relationship Id="rId7" Type="http://schemas.openxmlformats.org/officeDocument/2006/relationships/image" Target="../media/image2.png"/><Relationship Id="rId12"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svg"/><Relationship Id="rId4" Type="http://schemas.openxmlformats.org/officeDocument/2006/relationships/image" Target="../media/image10.png"/><Relationship Id="rId9" Type="http://schemas.openxmlformats.org/officeDocument/2006/relationships/image" Target="../media/image4.png"/><Relationship Id="rId14" Type="http://schemas.openxmlformats.org/officeDocument/2006/relationships/image" Target="../media/image17.jpe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0.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2.svg"/><Relationship Id="rId5" Type="http://schemas.openxmlformats.org/officeDocument/2006/relationships/image" Target="../media/image3.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20.sv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7.png"/><Relationship Id="rId3" Type="http://schemas.openxmlformats.org/officeDocument/2006/relationships/image" Target="../media/image33.jpeg"/><Relationship Id="rId7" Type="http://schemas.openxmlformats.org/officeDocument/2006/relationships/image" Target="../media/image2.png"/><Relationship Id="rId12" Type="http://schemas.openxmlformats.org/officeDocument/2006/relationships/image" Target="../media/image36.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5.jpeg"/><Relationship Id="rId5" Type="http://schemas.openxmlformats.org/officeDocument/2006/relationships/image" Target="../media/image1.png"/><Relationship Id="rId10" Type="http://schemas.openxmlformats.org/officeDocument/2006/relationships/image" Target="../media/image5.svg"/><Relationship Id="rId4" Type="http://schemas.openxmlformats.org/officeDocument/2006/relationships/image" Target="../media/image34.jpe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7.jpeg"/><Relationship Id="rId3" Type="http://schemas.openxmlformats.org/officeDocument/2006/relationships/image" Target="../media/image1.png"/><Relationship Id="rId21" Type="http://schemas.openxmlformats.org/officeDocument/2006/relationships/image" Target="../media/image49.svg"/><Relationship Id="rId7" Type="http://schemas.openxmlformats.org/officeDocument/2006/relationships/image" Target="../media/image5.svg"/><Relationship Id="rId12" Type="http://schemas.openxmlformats.org/officeDocument/2006/relationships/image" Target="../media/image42.png"/><Relationship Id="rId17" Type="http://schemas.openxmlformats.org/officeDocument/2006/relationships/hyperlink" Target="https://www.figma.com/design/fsSBzCtnrzuGVkuoyxHieY/hac.?node-id=339-2710" TargetMode="External"/><Relationship Id="rId2" Type="http://schemas.openxmlformats.org/officeDocument/2006/relationships/image" Target="../media/image10.png"/><Relationship Id="rId16" Type="http://schemas.openxmlformats.org/officeDocument/2006/relationships/image" Target="../media/image46.sv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41.png"/><Relationship Id="rId5" Type="http://schemas.openxmlformats.org/officeDocument/2006/relationships/image" Target="../media/image3.sv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hyperlink" Target="https://staging.d1i445lw2nymms.amplifyapp.com" TargetMode="External"/><Relationship Id="rId4" Type="http://schemas.openxmlformats.org/officeDocument/2006/relationships/image" Target="../media/image2.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hyperlink" Target="https://aser.ddpdyz20iath7.amplifyapp.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153473" y="204530"/>
            <a:ext cx="5560484" cy="1930085"/>
            <a:chOff x="0" y="0"/>
            <a:chExt cx="8688406" cy="3015810"/>
          </a:xfrm>
        </p:grpSpPr>
        <p:sp>
          <p:nvSpPr>
            <p:cNvPr id="3" name="Freeform 3" descr="صورة تحتوي على نص, لقطة شاشة, الخط, الرسومات  قد يكون المحتوى الذي تم إنشاؤه بواسطة الذكاء الاصطناعي غير صحيح."/>
            <p:cNvSpPr/>
            <p:nvPr/>
          </p:nvSpPr>
          <p:spPr>
            <a:xfrm>
              <a:off x="0" y="0"/>
              <a:ext cx="8688451" cy="3015869"/>
            </a:xfrm>
            <a:custGeom>
              <a:avLst/>
              <a:gdLst/>
              <a:ahLst/>
              <a:cxnLst/>
              <a:rect l="l" t="t" r="r" b="b"/>
              <a:pathLst>
                <a:path w="8688451" h="3015869">
                  <a:moveTo>
                    <a:pt x="0" y="0"/>
                  </a:moveTo>
                  <a:lnTo>
                    <a:pt x="8688451" y="0"/>
                  </a:lnTo>
                  <a:lnTo>
                    <a:pt x="8688451" y="3015869"/>
                  </a:lnTo>
                  <a:lnTo>
                    <a:pt x="0" y="3015869"/>
                  </a:lnTo>
                  <a:lnTo>
                    <a:pt x="0" y="0"/>
                  </a:lnTo>
                  <a:close/>
                </a:path>
              </a:pathLst>
            </a:custGeom>
            <a:blipFill>
              <a:blip r:embed="rId2"/>
              <a:stretch>
                <a:fillRect t="-438" b="-436"/>
              </a:stretch>
            </a:blipFill>
          </p:spPr>
        </p:sp>
      </p:grpSp>
      <p:grpSp>
        <p:nvGrpSpPr>
          <p:cNvPr id="4" name="Group 4"/>
          <p:cNvGrpSpPr/>
          <p:nvPr/>
        </p:nvGrpSpPr>
        <p:grpSpPr>
          <a:xfrm>
            <a:off x="1028700" y="204530"/>
            <a:ext cx="1337796" cy="1930085"/>
            <a:chOff x="0" y="0"/>
            <a:chExt cx="1783728" cy="2573447"/>
          </a:xfrm>
        </p:grpSpPr>
        <p:sp>
          <p:nvSpPr>
            <p:cNvPr id="5" name="Freeform 5"/>
            <p:cNvSpPr/>
            <p:nvPr/>
          </p:nvSpPr>
          <p:spPr>
            <a:xfrm>
              <a:off x="27532" y="0"/>
              <a:ext cx="1756196" cy="1756196"/>
            </a:xfrm>
            <a:custGeom>
              <a:avLst/>
              <a:gdLst/>
              <a:ahLst/>
              <a:cxnLst/>
              <a:rect l="l" t="t" r="r" b="b"/>
              <a:pathLst>
                <a:path w="1756196" h="1756196">
                  <a:moveTo>
                    <a:pt x="0" y="0"/>
                  </a:moveTo>
                  <a:lnTo>
                    <a:pt x="1756196" y="0"/>
                  </a:lnTo>
                  <a:lnTo>
                    <a:pt x="1756196" y="1756196"/>
                  </a:lnTo>
                  <a:lnTo>
                    <a:pt x="0" y="17561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2700000">
              <a:off x="253936" y="1093397"/>
              <a:ext cx="1226113" cy="1226113"/>
            </a:xfrm>
            <a:custGeom>
              <a:avLst/>
              <a:gdLst/>
              <a:ahLst/>
              <a:cxnLst/>
              <a:rect l="l" t="t" r="r" b="b"/>
              <a:pathLst>
                <a:path w="1226113" h="1226113">
                  <a:moveTo>
                    <a:pt x="0" y="0"/>
                  </a:moveTo>
                  <a:lnTo>
                    <a:pt x="1226114" y="0"/>
                  </a:lnTo>
                  <a:lnTo>
                    <a:pt x="1226114" y="1226113"/>
                  </a:lnTo>
                  <a:lnTo>
                    <a:pt x="0" y="122611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sp>
        <p:nvSpPr>
          <p:cNvPr id="7" name="Freeform 7"/>
          <p:cNvSpPr/>
          <p:nvPr/>
        </p:nvSpPr>
        <p:spPr>
          <a:xfrm rot="-10800000">
            <a:off x="12153473" y="6299140"/>
            <a:ext cx="11357168" cy="1481727"/>
          </a:xfrm>
          <a:custGeom>
            <a:avLst/>
            <a:gdLst/>
            <a:ahLst/>
            <a:cxnLst/>
            <a:rect l="l" t="t" r="r" b="b"/>
            <a:pathLst>
              <a:path w="11357168" h="1481727">
                <a:moveTo>
                  <a:pt x="11357168" y="1481727"/>
                </a:moveTo>
                <a:lnTo>
                  <a:pt x="0" y="1481727"/>
                </a:lnTo>
                <a:lnTo>
                  <a:pt x="0" y="0"/>
                </a:lnTo>
                <a:lnTo>
                  <a:pt x="11357168" y="0"/>
                </a:lnTo>
                <a:lnTo>
                  <a:pt x="11357168" y="1481727"/>
                </a:lnTo>
                <a:close/>
              </a:path>
            </a:pathLst>
          </a:custGeom>
          <a:blipFill>
            <a:blip r:embed="rId7">
              <a:extLst>
                <a:ext uri="{96DAC541-7B7A-43D3-8B79-37D633B846F1}">
                  <asvg:svgBlip xmlns:asvg="http://schemas.microsoft.com/office/drawing/2016/SVG/main" r:embed="rId8"/>
                </a:ext>
              </a:extLst>
            </a:blip>
            <a:stretch>
              <a:fillRect l="-15489" t="-611203" r="-8268" b="-237373"/>
            </a:stretch>
          </a:blipFill>
        </p:spPr>
      </p:sp>
      <p:sp>
        <p:nvSpPr>
          <p:cNvPr id="8" name="Freeform 8"/>
          <p:cNvSpPr/>
          <p:nvPr/>
        </p:nvSpPr>
        <p:spPr>
          <a:xfrm rot="-21600000">
            <a:off x="-5401313" y="6265453"/>
            <a:ext cx="11357168" cy="1481727"/>
          </a:xfrm>
          <a:custGeom>
            <a:avLst/>
            <a:gdLst/>
            <a:ahLst/>
            <a:cxnLst/>
            <a:rect l="l" t="t" r="r" b="b"/>
            <a:pathLst>
              <a:path w="11357168" h="1481727">
                <a:moveTo>
                  <a:pt x="11357167" y="1481726"/>
                </a:moveTo>
                <a:lnTo>
                  <a:pt x="0" y="1481726"/>
                </a:lnTo>
                <a:lnTo>
                  <a:pt x="0" y="0"/>
                </a:lnTo>
                <a:lnTo>
                  <a:pt x="11357167" y="0"/>
                </a:lnTo>
                <a:lnTo>
                  <a:pt x="11357167" y="1481726"/>
                </a:lnTo>
                <a:close/>
              </a:path>
            </a:pathLst>
          </a:custGeom>
          <a:blipFill>
            <a:blip r:embed="rId9">
              <a:extLst>
                <a:ext uri="{96DAC541-7B7A-43D3-8B79-37D633B846F1}">
                  <asvg:svgBlip xmlns:asvg="http://schemas.microsoft.com/office/drawing/2016/SVG/main" r:embed="rId10"/>
                </a:ext>
              </a:extLst>
            </a:blip>
            <a:stretch>
              <a:fillRect l="-15489" t="-611203" r="-8268" b="-237373"/>
            </a:stretch>
          </a:blipFill>
        </p:spPr>
      </p:sp>
      <p:sp>
        <p:nvSpPr>
          <p:cNvPr id="9" name="TextBox 9"/>
          <p:cNvSpPr txBox="1"/>
          <p:nvPr/>
        </p:nvSpPr>
        <p:spPr>
          <a:xfrm>
            <a:off x="2349493" y="3349243"/>
            <a:ext cx="13589014" cy="1885950"/>
          </a:xfrm>
          <a:prstGeom prst="rect">
            <a:avLst/>
          </a:prstGeom>
        </p:spPr>
        <p:txBody>
          <a:bodyPr lIns="0" tIns="0" rIns="0" bIns="0" rtlCol="0" anchor="t">
            <a:spAutoFit/>
          </a:bodyPr>
          <a:lstStyle/>
          <a:p>
            <a:pPr algn="ctr" rtl="1">
              <a:lnSpc>
                <a:spcPts val="14879"/>
              </a:lnSpc>
            </a:pPr>
            <a:r>
              <a:rPr lang="ar-EG" sz="12399" b="1">
                <a:solidFill>
                  <a:srgbClr val="FFFFFF"/>
                </a:solidFill>
                <a:latin typeface="Almarai Bold"/>
                <a:ea typeface="Almarai Bold"/>
                <a:cs typeface="Almarai Bold"/>
                <a:sym typeface="Almarai Bold"/>
                <a:rtl/>
              </a:rPr>
              <a:t>مَــــسَــــارِن</a:t>
            </a:r>
          </a:p>
        </p:txBody>
      </p:sp>
      <p:sp>
        <p:nvSpPr>
          <p:cNvPr id="10" name="TextBox 10"/>
          <p:cNvSpPr txBox="1"/>
          <p:nvPr/>
        </p:nvSpPr>
        <p:spPr>
          <a:xfrm>
            <a:off x="-253770" y="6435343"/>
            <a:ext cx="18795541" cy="957453"/>
          </a:xfrm>
          <a:prstGeom prst="rect">
            <a:avLst/>
          </a:prstGeom>
        </p:spPr>
        <p:txBody>
          <a:bodyPr lIns="0" tIns="0" rIns="0" bIns="0" rtlCol="0" anchor="t">
            <a:spAutoFit/>
          </a:bodyPr>
          <a:lstStyle/>
          <a:p>
            <a:pPr marL="0" lvl="0" indent="0" algn="ctr" rtl="1">
              <a:lnSpc>
                <a:spcPts val="7626"/>
              </a:lnSpc>
              <a:spcBef>
                <a:spcPct val="0"/>
              </a:spcBef>
            </a:pPr>
            <a:r>
              <a:rPr lang="ar-EG" sz="6200" b="1">
                <a:solidFill>
                  <a:srgbClr val="C1FF72"/>
                </a:solidFill>
                <a:latin typeface="Almarai Bold"/>
                <a:ea typeface="Almarai Bold"/>
                <a:cs typeface="Almarai Bold"/>
                <a:sym typeface="Almarai Bold"/>
                <a:rtl/>
              </a:rPr>
              <a:t> مع مَسَارِن......دربك ٱمن</a:t>
            </a:r>
          </a:p>
        </p:txBody>
      </p:sp>
      <p:sp>
        <p:nvSpPr>
          <p:cNvPr id="11" name="TextBox 11"/>
          <p:cNvSpPr txBox="1"/>
          <p:nvPr/>
        </p:nvSpPr>
        <p:spPr>
          <a:xfrm>
            <a:off x="4715262" y="8238067"/>
            <a:ext cx="9143998" cy="723900"/>
          </a:xfrm>
          <a:prstGeom prst="rect">
            <a:avLst/>
          </a:prstGeom>
        </p:spPr>
        <p:txBody>
          <a:bodyPr lIns="0" tIns="0" rIns="0" bIns="0" rtlCol="0" anchor="t">
            <a:spAutoFit/>
          </a:bodyPr>
          <a:lstStyle/>
          <a:p>
            <a:pPr algn="ctr" rtl="1">
              <a:lnSpc>
                <a:spcPts val="5280"/>
              </a:lnSpc>
            </a:pPr>
            <a:r>
              <a:rPr lang="ar-EG" sz="4400">
                <a:solidFill>
                  <a:srgbClr val="FFFFFF"/>
                </a:solidFill>
                <a:latin typeface="Hacen Tunisia"/>
                <a:ea typeface="Hacen Tunisia"/>
                <a:cs typeface="Hacen Tunisia"/>
                <a:sym typeface="Hacen Tunisia"/>
                <a:rtl/>
              </a:rPr>
              <a:t>هاكاثون عسير تبتكر</a:t>
            </a:r>
          </a:p>
        </p:txBody>
      </p:sp>
      <p:sp>
        <p:nvSpPr>
          <p:cNvPr id="12" name="AutoShape 12"/>
          <p:cNvSpPr/>
          <p:nvPr/>
        </p:nvSpPr>
        <p:spPr>
          <a:xfrm>
            <a:off x="12153473" y="4749767"/>
            <a:ext cx="7942117" cy="0"/>
          </a:xfrm>
          <a:prstGeom prst="line">
            <a:avLst/>
          </a:prstGeom>
          <a:ln w="38100" cap="flat">
            <a:solidFill>
              <a:srgbClr val="FFFFFF"/>
            </a:solidFill>
            <a:prstDash val="solid"/>
            <a:headEnd type="none" w="sm" len="sm"/>
            <a:tailEnd type="none" w="sm" len="sm"/>
          </a:ln>
        </p:spPr>
      </p:sp>
      <p:sp>
        <p:nvSpPr>
          <p:cNvPr id="13" name="AutoShape 13"/>
          <p:cNvSpPr/>
          <p:nvPr/>
        </p:nvSpPr>
        <p:spPr>
          <a:xfrm>
            <a:off x="-2273461" y="4730717"/>
            <a:ext cx="7942117" cy="0"/>
          </a:xfrm>
          <a:prstGeom prst="line">
            <a:avLst/>
          </a:prstGeom>
          <a:ln w="38100" cap="flat">
            <a:solidFill>
              <a:srgbClr val="FFFFFF"/>
            </a:solidFill>
            <a:prstDash val="solid"/>
            <a:headEnd type="none" w="sm" len="sm"/>
            <a:tailEnd type="none" w="sm" len="sm"/>
          </a:ln>
        </p:spPr>
      </p:sp>
      <p:grpSp>
        <p:nvGrpSpPr>
          <p:cNvPr id="14" name="Group 14"/>
          <p:cNvGrpSpPr/>
          <p:nvPr/>
        </p:nvGrpSpPr>
        <p:grpSpPr>
          <a:xfrm rot="3051750">
            <a:off x="8062988" y="9559980"/>
            <a:ext cx="411309" cy="41130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a:ln w="12700">
              <a:solidFill>
                <a:srgbClr val="000000"/>
              </a:solidFill>
            </a:ln>
          </p:spPr>
        </p:sp>
      </p:grpSp>
      <p:grpSp>
        <p:nvGrpSpPr>
          <p:cNvPr id="16" name="Group 16"/>
          <p:cNvGrpSpPr/>
          <p:nvPr/>
        </p:nvGrpSpPr>
        <p:grpSpPr>
          <a:xfrm rot="3051750">
            <a:off x="9081607" y="9559980"/>
            <a:ext cx="411309" cy="41130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a:ln w="12700">
              <a:solidFill>
                <a:srgbClr val="000000"/>
              </a:solidFill>
            </a:ln>
          </p:spPr>
        </p:sp>
      </p:grpSp>
      <p:grpSp>
        <p:nvGrpSpPr>
          <p:cNvPr id="18" name="Group 18"/>
          <p:cNvGrpSpPr/>
          <p:nvPr/>
        </p:nvGrpSpPr>
        <p:grpSpPr>
          <a:xfrm rot="3051750">
            <a:off x="10100226" y="9559980"/>
            <a:ext cx="411309" cy="41130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a:ln w="12700">
              <a:solidFill>
                <a:srgbClr val="000000"/>
              </a:solidFill>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4725380" y="-1973030"/>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17447941" y="1610928"/>
            <a:ext cx="5246522" cy="7495031"/>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3234764" y="-268662"/>
            <a:ext cx="4365577" cy="2405689"/>
            <a:chOff x="0" y="0"/>
            <a:chExt cx="5820769" cy="3207586"/>
          </a:xfrm>
        </p:grpSpPr>
        <p:grpSp>
          <p:nvGrpSpPr>
            <p:cNvPr id="7" name="Group 7"/>
            <p:cNvGrpSpPr/>
            <p:nvPr/>
          </p:nvGrpSpPr>
          <p:grpSpPr>
            <a:xfrm>
              <a:off x="3575459" y="0"/>
              <a:ext cx="2245310" cy="3207586"/>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0" y="1371689"/>
              <a:ext cx="1122655" cy="11226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11" name="Group 11"/>
          <p:cNvGrpSpPr/>
          <p:nvPr/>
        </p:nvGrpSpPr>
        <p:grpSpPr>
          <a:xfrm>
            <a:off x="15744095" y="9467544"/>
            <a:ext cx="2329174" cy="722640"/>
            <a:chOff x="0" y="0"/>
            <a:chExt cx="8688406" cy="2695631"/>
          </a:xfrm>
        </p:grpSpPr>
        <p:sp>
          <p:nvSpPr>
            <p:cNvPr id="12" name="Freeform 12"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3"/>
              <a:stretch>
                <a:fillRect t="-6429" b="-6427"/>
              </a:stretch>
            </a:blipFill>
          </p:spPr>
        </p:sp>
      </p:grpSp>
      <p:grpSp>
        <p:nvGrpSpPr>
          <p:cNvPr id="13" name="Group 13"/>
          <p:cNvGrpSpPr/>
          <p:nvPr/>
        </p:nvGrpSpPr>
        <p:grpSpPr>
          <a:xfrm>
            <a:off x="742210" y="695722"/>
            <a:ext cx="999009" cy="1441305"/>
            <a:chOff x="0" y="0"/>
            <a:chExt cx="1332012" cy="1921740"/>
          </a:xfrm>
        </p:grpSpPr>
        <p:sp>
          <p:nvSpPr>
            <p:cNvPr id="14" name="Freeform 14"/>
            <p:cNvSpPr/>
            <p:nvPr/>
          </p:nvSpPr>
          <p:spPr>
            <a:xfrm>
              <a:off x="20560" y="0"/>
              <a:ext cx="1311452" cy="1311452"/>
            </a:xfrm>
            <a:custGeom>
              <a:avLst/>
              <a:gdLst/>
              <a:ahLst/>
              <a:cxnLst/>
              <a:rect l="l" t="t" r="r" b="b"/>
              <a:pathLst>
                <a:path w="1311452" h="1311452">
                  <a:moveTo>
                    <a:pt x="0" y="0"/>
                  </a:moveTo>
                  <a:lnTo>
                    <a:pt x="1311452" y="0"/>
                  </a:lnTo>
                  <a:lnTo>
                    <a:pt x="1311452" y="1311452"/>
                  </a:lnTo>
                  <a:lnTo>
                    <a:pt x="0" y="1311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700000">
              <a:off x="189629" y="816502"/>
              <a:ext cx="915609" cy="915609"/>
            </a:xfrm>
            <a:custGeom>
              <a:avLst/>
              <a:gdLst/>
              <a:ahLst/>
              <a:cxnLst/>
              <a:rect l="l" t="t" r="r" b="b"/>
              <a:pathLst>
                <a:path w="915609" h="915609">
                  <a:moveTo>
                    <a:pt x="0" y="0"/>
                  </a:moveTo>
                  <a:lnTo>
                    <a:pt x="915609" y="0"/>
                  </a:lnTo>
                  <a:lnTo>
                    <a:pt x="915609" y="915609"/>
                  </a:lnTo>
                  <a:lnTo>
                    <a:pt x="0" y="91560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grpSp>
        <p:nvGrpSpPr>
          <p:cNvPr id="16" name="Group 16"/>
          <p:cNvGrpSpPr/>
          <p:nvPr/>
        </p:nvGrpSpPr>
        <p:grpSpPr>
          <a:xfrm>
            <a:off x="1028700" y="3631699"/>
            <a:ext cx="3409465" cy="340946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8" name="Group 18"/>
          <p:cNvGrpSpPr/>
          <p:nvPr/>
        </p:nvGrpSpPr>
        <p:grpSpPr>
          <a:xfrm>
            <a:off x="13393331" y="1167192"/>
            <a:ext cx="2633172" cy="5909804"/>
            <a:chOff x="0" y="-161925"/>
            <a:chExt cx="770988" cy="1730381"/>
          </a:xfrm>
        </p:grpSpPr>
        <p:sp>
          <p:nvSpPr>
            <p:cNvPr id="19" name="Freeform 19"/>
            <p:cNvSpPr/>
            <p:nvPr/>
          </p:nvSpPr>
          <p:spPr>
            <a:xfrm>
              <a:off x="0" y="-34586"/>
              <a:ext cx="770988" cy="1603042"/>
            </a:xfrm>
            <a:custGeom>
              <a:avLst/>
              <a:gdLst/>
              <a:ahLst/>
              <a:cxnLst/>
              <a:rect l="l" t="t" r="r" b="b"/>
              <a:pathLst>
                <a:path w="770988" h="1568456">
                  <a:moveTo>
                    <a:pt x="0" y="0"/>
                  </a:moveTo>
                  <a:lnTo>
                    <a:pt x="770988" y="0"/>
                  </a:lnTo>
                  <a:lnTo>
                    <a:pt x="770988" y="1568456"/>
                  </a:lnTo>
                  <a:lnTo>
                    <a:pt x="0" y="1568456"/>
                  </a:lnTo>
                  <a:close/>
                </a:path>
              </a:pathLst>
            </a:custGeom>
            <a:solidFill>
              <a:srgbClr val="FFFFFF"/>
            </a:solidFill>
            <a:ln cap="sq">
              <a:noFill/>
              <a:prstDash val="solid"/>
              <a:miter/>
            </a:ln>
          </p:spPr>
          <p:txBody>
            <a:bodyPr/>
            <a:lstStyle/>
            <a:p>
              <a:endParaRPr lang="ar-SA" dirty="0"/>
            </a:p>
          </p:txBody>
        </p:sp>
        <p:sp>
          <p:nvSpPr>
            <p:cNvPr id="20" name="TextBox 20"/>
            <p:cNvSpPr txBox="1"/>
            <p:nvPr/>
          </p:nvSpPr>
          <p:spPr>
            <a:xfrm>
              <a:off x="0" y="-161925"/>
              <a:ext cx="770988" cy="1730381"/>
            </a:xfrm>
            <a:prstGeom prst="rect">
              <a:avLst/>
            </a:prstGeom>
          </p:spPr>
          <p:txBody>
            <a:bodyPr lIns="45695" tIns="45695" rIns="45695" bIns="45695" rtlCol="0" anchor="ctr"/>
            <a:lstStyle/>
            <a:p>
              <a:pPr algn="ctr">
                <a:lnSpc>
                  <a:spcPts val="3633"/>
                </a:lnSpc>
              </a:pPr>
              <a:endParaRPr/>
            </a:p>
          </p:txBody>
        </p:sp>
      </p:grpSp>
      <p:grpSp>
        <p:nvGrpSpPr>
          <p:cNvPr id="21" name="Group 21"/>
          <p:cNvGrpSpPr/>
          <p:nvPr/>
        </p:nvGrpSpPr>
        <p:grpSpPr>
          <a:xfrm rot="-5400000">
            <a:off x="8011766" y="1452807"/>
            <a:ext cx="2152423" cy="13877052"/>
            <a:chOff x="0" y="0"/>
            <a:chExt cx="630226" cy="4063178"/>
          </a:xfrm>
        </p:grpSpPr>
        <p:sp>
          <p:nvSpPr>
            <p:cNvPr id="22" name="Freeform 22"/>
            <p:cNvSpPr/>
            <p:nvPr/>
          </p:nvSpPr>
          <p:spPr>
            <a:xfrm>
              <a:off x="0" y="0"/>
              <a:ext cx="630226" cy="4063178"/>
            </a:xfrm>
            <a:custGeom>
              <a:avLst/>
              <a:gdLst/>
              <a:ahLst/>
              <a:cxnLst/>
              <a:rect l="l" t="t" r="r" b="b"/>
              <a:pathLst>
                <a:path w="630226" h="4063178">
                  <a:moveTo>
                    <a:pt x="0" y="0"/>
                  </a:moveTo>
                  <a:lnTo>
                    <a:pt x="630226" y="0"/>
                  </a:lnTo>
                  <a:lnTo>
                    <a:pt x="630226" y="4063178"/>
                  </a:lnTo>
                  <a:lnTo>
                    <a:pt x="0" y="4063178"/>
                  </a:lnTo>
                  <a:close/>
                </a:path>
              </a:pathLst>
            </a:custGeom>
            <a:solidFill>
              <a:srgbClr val="FFFFFF"/>
            </a:solidFill>
            <a:ln cap="sq">
              <a:noFill/>
              <a:prstDash val="solid"/>
              <a:miter/>
            </a:ln>
          </p:spPr>
        </p:sp>
        <p:sp>
          <p:nvSpPr>
            <p:cNvPr id="23" name="TextBox 23"/>
            <p:cNvSpPr txBox="1"/>
            <p:nvPr/>
          </p:nvSpPr>
          <p:spPr>
            <a:xfrm>
              <a:off x="0" y="-161925"/>
              <a:ext cx="630226" cy="4225103"/>
            </a:xfrm>
            <a:prstGeom prst="rect">
              <a:avLst/>
            </a:prstGeom>
          </p:spPr>
          <p:txBody>
            <a:bodyPr lIns="45695" tIns="45695" rIns="45695" bIns="45695" rtlCol="0" anchor="ctr"/>
            <a:lstStyle/>
            <a:p>
              <a:pPr algn="ctr">
                <a:lnSpc>
                  <a:spcPts val="3633"/>
                </a:lnSpc>
              </a:pPr>
              <a:endParaRPr/>
            </a:p>
          </p:txBody>
        </p:sp>
      </p:grpSp>
      <p:grpSp>
        <p:nvGrpSpPr>
          <p:cNvPr id="24" name="Group 24"/>
          <p:cNvGrpSpPr/>
          <p:nvPr/>
        </p:nvGrpSpPr>
        <p:grpSpPr>
          <a:xfrm>
            <a:off x="7284559" y="4449358"/>
            <a:ext cx="2703455" cy="2627639"/>
            <a:chOff x="0" y="0"/>
            <a:chExt cx="791567" cy="769368"/>
          </a:xfrm>
        </p:grpSpPr>
        <p:sp>
          <p:nvSpPr>
            <p:cNvPr id="25" name="Freeform 25"/>
            <p:cNvSpPr/>
            <p:nvPr/>
          </p:nvSpPr>
          <p:spPr>
            <a:xfrm>
              <a:off x="0" y="0"/>
              <a:ext cx="791567" cy="769368"/>
            </a:xfrm>
            <a:custGeom>
              <a:avLst/>
              <a:gdLst/>
              <a:ahLst/>
              <a:cxnLst/>
              <a:rect l="l" t="t" r="r" b="b"/>
              <a:pathLst>
                <a:path w="791567" h="769368">
                  <a:moveTo>
                    <a:pt x="0" y="0"/>
                  </a:moveTo>
                  <a:lnTo>
                    <a:pt x="791567" y="0"/>
                  </a:lnTo>
                  <a:lnTo>
                    <a:pt x="791567" y="769368"/>
                  </a:lnTo>
                  <a:lnTo>
                    <a:pt x="0" y="769368"/>
                  </a:lnTo>
                  <a:close/>
                </a:path>
              </a:pathLst>
            </a:custGeom>
            <a:gradFill rotWithShape="1">
              <a:gsLst>
                <a:gs pos="0">
                  <a:srgbClr val="000000">
                    <a:alpha val="78000"/>
                  </a:srgbClr>
                </a:gs>
                <a:gs pos="100000">
                  <a:srgbClr val="3533CD">
                    <a:alpha val="78000"/>
                  </a:srgbClr>
                </a:gs>
              </a:gsLst>
              <a:lin ang="0"/>
            </a:gradFill>
            <a:ln cap="sq">
              <a:noFill/>
              <a:prstDash val="solid"/>
              <a:miter/>
            </a:ln>
          </p:spPr>
        </p:sp>
        <p:sp>
          <p:nvSpPr>
            <p:cNvPr id="26" name="TextBox 26"/>
            <p:cNvSpPr txBox="1"/>
            <p:nvPr/>
          </p:nvSpPr>
          <p:spPr>
            <a:xfrm>
              <a:off x="0" y="-161925"/>
              <a:ext cx="791567" cy="931293"/>
            </a:xfrm>
            <a:prstGeom prst="rect">
              <a:avLst/>
            </a:prstGeom>
          </p:spPr>
          <p:txBody>
            <a:bodyPr lIns="45695" tIns="45695" rIns="45695" bIns="45695" rtlCol="0" anchor="ctr"/>
            <a:lstStyle/>
            <a:p>
              <a:pPr algn="ctr">
                <a:lnSpc>
                  <a:spcPts val="3633"/>
                </a:lnSpc>
              </a:pPr>
              <a:endParaRPr/>
            </a:p>
          </p:txBody>
        </p:sp>
      </p:grpSp>
      <p:grpSp>
        <p:nvGrpSpPr>
          <p:cNvPr id="27" name="Group 27"/>
          <p:cNvGrpSpPr/>
          <p:nvPr/>
        </p:nvGrpSpPr>
        <p:grpSpPr>
          <a:xfrm>
            <a:off x="2149452" y="4474733"/>
            <a:ext cx="2188994" cy="2602264"/>
            <a:chOff x="0" y="0"/>
            <a:chExt cx="640934" cy="761938"/>
          </a:xfrm>
        </p:grpSpPr>
        <p:sp>
          <p:nvSpPr>
            <p:cNvPr id="28" name="Freeform 28"/>
            <p:cNvSpPr/>
            <p:nvPr/>
          </p:nvSpPr>
          <p:spPr>
            <a:xfrm>
              <a:off x="0" y="0"/>
              <a:ext cx="640934" cy="761938"/>
            </a:xfrm>
            <a:custGeom>
              <a:avLst/>
              <a:gdLst/>
              <a:ahLst/>
              <a:cxnLst/>
              <a:rect l="l" t="t" r="r" b="b"/>
              <a:pathLst>
                <a:path w="640934" h="761938">
                  <a:moveTo>
                    <a:pt x="0" y="0"/>
                  </a:moveTo>
                  <a:lnTo>
                    <a:pt x="640934" y="0"/>
                  </a:lnTo>
                  <a:lnTo>
                    <a:pt x="640934" y="761938"/>
                  </a:lnTo>
                  <a:lnTo>
                    <a:pt x="0" y="761938"/>
                  </a:lnTo>
                  <a:close/>
                </a:path>
              </a:pathLst>
            </a:custGeom>
            <a:gradFill rotWithShape="1">
              <a:gsLst>
                <a:gs pos="0">
                  <a:srgbClr val="0097B2">
                    <a:alpha val="80000"/>
                  </a:srgbClr>
                </a:gs>
                <a:gs pos="100000">
                  <a:srgbClr val="7ED957">
                    <a:alpha val="80000"/>
                  </a:srgbClr>
                </a:gs>
              </a:gsLst>
              <a:lin ang="0"/>
            </a:gradFill>
            <a:ln cap="sq">
              <a:noFill/>
              <a:prstDash val="solid"/>
              <a:miter/>
            </a:ln>
          </p:spPr>
        </p:sp>
        <p:sp>
          <p:nvSpPr>
            <p:cNvPr id="29" name="TextBox 29"/>
            <p:cNvSpPr txBox="1"/>
            <p:nvPr/>
          </p:nvSpPr>
          <p:spPr>
            <a:xfrm>
              <a:off x="0" y="-161925"/>
              <a:ext cx="640934" cy="923863"/>
            </a:xfrm>
            <a:prstGeom prst="rect">
              <a:avLst/>
            </a:prstGeom>
          </p:spPr>
          <p:txBody>
            <a:bodyPr lIns="45695" tIns="45695" rIns="45695" bIns="45695" rtlCol="0" anchor="ctr"/>
            <a:lstStyle/>
            <a:p>
              <a:pPr algn="ctr">
                <a:lnSpc>
                  <a:spcPts val="3633"/>
                </a:lnSpc>
              </a:pPr>
              <a:endParaRPr/>
            </a:p>
          </p:txBody>
        </p:sp>
      </p:grpSp>
      <p:grpSp>
        <p:nvGrpSpPr>
          <p:cNvPr id="30" name="Group 30"/>
          <p:cNvGrpSpPr/>
          <p:nvPr/>
        </p:nvGrpSpPr>
        <p:grpSpPr>
          <a:xfrm>
            <a:off x="4646443" y="4474733"/>
            <a:ext cx="2361307" cy="2576889"/>
            <a:chOff x="0" y="0"/>
            <a:chExt cx="691387" cy="754509"/>
          </a:xfrm>
        </p:grpSpPr>
        <p:sp>
          <p:nvSpPr>
            <p:cNvPr id="31" name="Freeform 31"/>
            <p:cNvSpPr/>
            <p:nvPr/>
          </p:nvSpPr>
          <p:spPr>
            <a:xfrm>
              <a:off x="0" y="0"/>
              <a:ext cx="691387" cy="754509"/>
            </a:xfrm>
            <a:custGeom>
              <a:avLst/>
              <a:gdLst/>
              <a:ahLst/>
              <a:cxnLst/>
              <a:rect l="l" t="t" r="r" b="b"/>
              <a:pathLst>
                <a:path w="691387" h="754509">
                  <a:moveTo>
                    <a:pt x="0" y="0"/>
                  </a:moveTo>
                  <a:lnTo>
                    <a:pt x="691387" y="0"/>
                  </a:lnTo>
                  <a:lnTo>
                    <a:pt x="691387" y="754509"/>
                  </a:lnTo>
                  <a:lnTo>
                    <a:pt x="0" y="754509"/>
                  </a:lnTo>
                  <a:close/>
                </a:path>
              </a:pathLst>
            </a:custGeom>
            <a:solidFill>
              <a:srgbClr val="FCF7F6"/>
            </a:solidFill>
            <a:ln cap="sq">
              <a:noFill/>
              <a:prstDash val="solid"/>
              <a:miter/>
            </a:ln>
          </p:spPr>
        </p:sp>
        <p:sp>
          <p:nvSpPr>
            <p:cNvPr id="32" name="TextBox 32"/>
            <p:cNvSpPr txBox="1"/>
            <p:nvPr/>
          </p:nvSpPr>
          <p:spPr>
            <a:xfrm>
              <a:off x="0" y="-161925"/>
              <a:ext cx="691387" cy="916434"/>
            </a:xfrm>
            <a:prstGeom prst="rect">
              <a:avLst/>
            </a:prstGeom>
          </p:spPr>
          <p:txBody>
            <a:bodyPr lIns="45695" tIns="45695" rIns="45695" bIns="45695" rtlCol="0" anchor="ctr"/>
            <a:lstStyle/>
            <a:p>
              <a:pPr algn="ctr">
                <a:lnSpc>
                  <a:spcPts val="3633"/>
                </a:lnSpc>
              </a:pPr>
              <a:endParaRPr/>
            </a:p>
          </p:txBody>
        </p:sp>
      </p:grpSp>
      <p:grpSp>
        <p:nvGrpSpPr>
          <p:cNvPr id="33" name="Group 33"/>
          <p:cNvGrpSpPr/>
          <p:nvPr/>
        </p:nvGrpSpPr>
        <p:grpSpPr>
          <a:xfrm>
            <a:off x="2111454" y="1636304"/>
            <a:ext cx="2188994" cy="2602264"/>
            <a:chOff x="0" y="0"/>
            <a:chExt cx="640934" cy="761938"/>
          </a:xfrm>
        </p:grpSpPr>
        <p:sp>
          <p:nvSpPr>
            <p:cNvPr id="34" name="Freeform 34"/>
            <p:cNvSpPr/>
            <p:nvPr/>
          </p:nvSpPr>
          <p:spPr>
            <a:xfrm>
              <a:off x="0" y="0"/>
              <a:ext cx="640934" cy="761938"/>
            </a:xfrm>
            <a:custGeom>
              <a:avLst/>
              <a:gdLst/>
              <a:ahLst/>
              <a:cxnLst/>
              <a:rect l="l" t="t" r="r" b="b"/>
              <a:pathLst>
                <a:path w="640934" h="761938">
                  <a:moveTo>
                    <a:pt x="0" y="0"/>
                  </a:moveTo>
                  <a:lnTo>
                    <a:pt x="640934" y="0"/>
                  </a:lnTo>
                  <a:lnTo>
                    <a:pt x="640934" y="761938"/>
                  </a:lnTo>
                  <a:lnTo>
                    <a:pt x="0" y="761938"/>
                  </a:lnTo>
                  <a:close/>
                </a:path>
              </a:pathLst>
            </a:custGeom>
            <a:gradFill rotWithShape="1">
              <a:gsLst>
                <a:gs pos="0">
                  <a:srgbClr val="000000">
                    <a:alpha val="80000"/>
                  </a:srgbClr>
                </a:gs>
                <a:gs pos="100000">
                  <a:srgbClr val="3533CD">
                    <a:alpha val="80000"/>
                  </a:srgbClr>
                </a:gs>
              </a:gsLst>
              <a:lin ang="0"/>
            </a:gradFill>
            <a:ln cap="sq">
              <a:noFill/>
              <a:prstDash val="solid"/>
              <a:miter/>
            </a:ln>
          </p:spPr>
        </p:sp>
        <p:sp>
          <p:nvSpPr>
            <p:cNvPr id="35" name="TextBox 35"/>
            <p:cNvSpPr txBox="1"/>
            <p:nvPr/>
          </p:nvSpPr>
          <p:spPr>
            <a:xfrm>
              <a:off x="0" y="-161925"/>
              <a:ext cx="640934" cy="923863"/>
            </a:xfrm>
            <a:prstGeom prst="rect">
              <a:avLst/>
            </a:prstGeom>
          </p:spPr>
          <p:txBody>
            <a:bodyPr lIns="45695" tIns="45695" rIns="45695" bIns="45695" rtlCol="0" anchor="ctr"/>
            <a:lstStyle/>
            <a:p>
              <a:pPr algn="ctr">
                <a:lnSpc>
                  <a:spcPts val="3633"/>
                </a:lnSpc>
              </a:pPr>
              <a:endParaRPr/>
            </a:p>
          </p:txBody>
        </p:sp>
      </p:grpSp>
      <p:grpSp>
        <p:nvGrpSpPr>
          <p:cNvPr id="36" name="Group 36"/>
          <p:cNvGrpSpPr/>
          <p:nvPr/>
        </p:nvGrpSpPr>
        <p:grpSpPr>
          <a:xfrm>
            <a:off x="4612029" y="1636304"/>
            <a:ext cx="2361307" cy="2576889"/>
            <a:chOff x="0" y="0"/>
            <a:chExt cx="691387" cy="754509"/>
          </a:xfrm>
        </p:grpSpPr>
        <p:sp>
          <p:nvSpPr>
            <p:cNvPr id="37" name="Freeform 37"/>
            <p:cNvSpPr/>
            <p:nvPr/>
          </p:nvSpPr>
          <p:spPr>
            <a:xfrm>
              <a:off x="0" y="0"/>
              <a:ext cx="691387" cy="754509"/>
            </a:xfrm>
            <a:custGeom>
              <a:avLst/>
              <a:gdLst/>
              <a:ahLst/>
              <a:cxnLst/>
              <a:rect l="l" t="t" r="r" b="b"/>
              <a:pathLst>
                <a:path w="691387" h="754509">
                  <a:moveTo>
                    <a:pt x="0" y="0"/>
                  </a:moveTo>
                  <a:lnTo>
                    <a:pt x="691387" y="0"/>
                  </a:lnTo>
                  <a:lnTo>
                    <a:pt x="691387" y="754509"/>
                  </a:lnTo>
                  <a:lnTo>
                    <a:pt x="0" y="754509"/>
                  </a:lnTo>
                  <a:close/>
                </a:path>
              </a:pathLst>
            </a:custGeom>
            <a:solidFill>
              <a:srgbClr val="FFFFFF"/>
            </a:solidFill>
            <a:ln cap="sq">
              <a:noFill/>
              <a:prstDash val="solid"/>
              <a:miter/>
            </a:ln>
          </p:spPr>
        </p:sp>
        <p:sp>
          <p:nvSpPr>
            <p:cNvPr id="38" name="TextBox 38"/>
            <p:cNvSpPr txBox="1"/>
            <p:nvPr/>
          </p:nvSpPr>
          <p:spPr>
            <a:xfrm>
              <a:off x="0" y="-161925"/>
              <a:ext cx="691387" cy="916434"/>
            </a:xfrm>
            <a:prstGeom prst="rect">
              <a:avLst/>
            </a:prstGeom>
          </p:spPr>
          <p:txBody>
            <a:bodyPr lIns="45695" tIns="45695" rIns="45695" bIns="45695" rtlCol="0" anchor="ctr"/>
            <a:lstStyle/>
            <a:p>
              <a:pPr algn="ctr">
                <a:lnSpc>
                  <a:spcPts val="3633"/>
                </a:lnSpc>
              </a:pPr>
              <a:endParaRPr/>
            </a:p>
          </p:txBody>
        </p:sp>
      </p:grpSp>
      <p:grpSp>
        <p:nvGrpSpPr>
          <p:cNvPr id="39" name="Group 39"/>
          <p:cNvGrpSpPr/>
          <p:nvPr/>
        </p:nvGrpSpPr>
        <p:grpSpPr>
          <a:xfrm>
            <a:off x="7289416" y="1610928"/>
            <a:ext cx="2703455" cy="2627639"/>
            <a:chOff x="0" y="0"/>
            <a:chExt cx="791567" cy="769368"/>
          </a:xfrm>
        </p:grpSpPr>
        <p:sp>
          <p:nvSpPr>
            <p:cNvPr id="40" name="Freeform 40"/>
            <p:cNvSpPr/>
            <p:nvPr/>
          </p:nvSpPr>
          <p:spPr>
            <a:xfrm>
              <a:off x="0" y="0"/>
              <a:ext cx="791567" cy="769368"/>
            </a:xfrm>
            <a:custGeom>
              <a:avLst/>
              <a:gdLst/>
              <a:ahLst/>
              <a:cxnLst/>
              <a:rect l="l" t="t" r="r" b="b"/>
              <a:pathLst>
                <a:path w="791567" h="769368">
                  <a:moveTo>
                    <a:pt x="0" y="0"/>
                  </a:moveTo>
                  <a:lnTo>
                    <a:pt x="791567" y="0"/>
                  </a:lnTo>
                  <a:lnTo>
                    <a:pt x="791567" y="769368"/>
                  </a:lnTo>
                  <a:lnTo>
                    <a:pt x="0" y="769368"/>
                  </a:lnTo>
                  <a:close/>
                </a:path>
              </a:pathLst>
            </a:custGeom>
            <a:gradFill rotWithShape="1">
              <a:gsLst>
                <a:gs pos="0">
                  <a:srgbClr val="000000">
                    <a:alpha val="78000"/>
                  </a:srgbClr>
                </a:gs>
                <a:gs pos="100000">
                  <a:srgbClr val="3533CD">
                    <a:alpha val="78000"/>
                  </a:srgbClr>
                </a:gs>
              </a:gsLst>
              <a:lin ang="0"/>
            </a:gradFill>
            <a:ln cap="sq">
              <a:noFill/>
              <a:prstDash val="solid"/>
              <a:miter/>
            </a:ln>
          </p:spPr>
        </p:sp>
        <p:sp>
          <p:nvSpPr>
            <p:cNvPr id="41" name="TextBox 41"/>
            <p:cNvSpPr txBox="1"/>
            <p:nvPr/>
          </p:nvSpPr>
          <p:spPr>
            <a:xfrm>
              <a:off x="0" y="-161925"/>
              <a:ext cx="791567" cy="931293"/>
            </a:xfrm>
            <a:prstGeom prst="rect">
              <a:avLst/>
            </a:prstGeom>
          </p:spPr>
          <p:txBody>
            <a:bodyPr lIns="45695" tIns="45695" rIns="45695" bIns="45695" rtlCol="0" anchor="ctr"/>
            <a:lstStyle/>
            <a:p>
              <a:pPr algn="ctr">
                <a:lnSpc>
                  <a:spcPts val="3633"/>
                </a:lnSpc>
              </a:pPr>
              <a:endParaRPr/>
            </a:p>
          </p:txBody>
        </p:sp>
      </p:grpSp>
      <p:grpSp>
        <p:nvGrpSpPr>
          <p:cNvPr id="42" name="Group 42"/>
          <p:cNvGrpSpPr/>
          <p:nvPr/>
        </p:nvGrpSpPr>
        <p:grpSpPr>
          <a:xfrm>
            <a:off x="10335771" y="1610928"/>
            <a:ext cx="2688287" cy="5466068"/>
            <a:chOff x="0" y="0"/>
            <a:chExt cx="787126" cy="1600456"/>
          </a:xfrm>
        </p:grpSpPr>
        <p:sp>
          <p:nvSpPr>
            <p:cNvPr id="43" name="Freeform 43"/>
            <p:cNvSpPr/>
            <p:nvPr/>
          </p:nvSpPr>
          <p:spPr>
            <a:xfrm>
              <a:off x="0" y="0"/>
              <a:ext cx="787126" cy="1600456"/>
            </a:xfrm>
            <a:custGeom>
              <a:avLst/>
              <a:gdLst/>
              <a:ahLst/>
              <a:cxnLst/>
              <a:rect l="l" t="t" r="r" b="b"/>
              <a:pathLst>
                <a:path w="787126" h="1600456">
                  <a:moveTo>
                    <a:pt x="0" y="0"/>
                  </a:moveTo>
                  <a:lnTo>
                    <a:pt x="787126" y="0"/>
                  </a:lnTo>
                  <a:lnTo>
                    <a:pt x="787126" y="1600456"/>
                  </a:lnTo>
                  <a:lnTo>
                    <a:pt x="0" y="1600456"/>
                  </a:lnTo>
                  <a:close/>
                </a:path>
              </a:pathLst>
            </a:custGeom>
            <a:gradFill rotWithShape="1">
              <a:gsLst>
                <a:gs pos="0">
                  <a:srgbClr val="0097B2">
                    <a:alpha val="80000"/>
                  </a:srgbClr>
                </a:gs>
                <a:gs pos="100000">
                  <a:srgbClr val="7ED957">
                    <a:alpha val="80000"/>
                  </a:srgbClr>
                </a:gs>
              </a:gsLst>
              <a:lin ang="0"/>
            </a:gradFill>
            <a:ln cap="sq">
              <a:noFill/>
              <a:prstDash val="solid"/>
              <a:miter/>
            </a:ln>
          </p:spPr>
        </p:sp>
        <p:sp>
          <p:nvSpPr>
            <p:cNvPr id="44" name="TextBox 44"/>
            <p:cNvSpPr txBox="1"/>
            <p:nvPr/>
          </p:nvSpPr>
          <p:spPr>
            <a:xfrm>
              <a:off x="0" y="-161925"/>
              <a:ext cx="787126" cy="1762381"/>
            </a:xfrm>
            <a:prstGeom prst="rect">
              <a:avLst/>
            </a:prstGeom>
          </p:spPr>
          <p:txBody>
            <a:bodyPr lIns="45695" tIns="45695" rIns="45695" bIns="45695" rtlCol="0" anchor="ctr"/>
            <a:lstStyle/>
            <a:p>
              <a:pPr algn="ctr">
                <a:lnSpc>
                  <a:spcPts val="3633"/>
                </a:lnSpc>
              </a:pPr>
              <a:endParaRPr/>
            </a:p>
          </p:txBody>
        </p:sp>
      </p:grpSp>
      <p:grpSp>
        <p:nvGrpSpPr>
          <p:cNvPr id="45" name="Group 45"/>
          <p:cNvGrpSpPr/>
          <p:nvPr/>
        </p:nvGrpSpPr>
        <p:grpSpPr>
          <a:xfrm rot="5400000">
            <a:off x="9030407" y="-4660948"/>
            <a:ext cx="77143" cy="13915050"/>
            <a:chOff x="0" y="0"/>
            <a:chExt cx="20317" cy="3664869"/>
          </a:xfrm>
        </p:grpSpPr>
        <p:sp>
          <p:nvSpPr>
            <p:cNvPr id="46" name="Freeform 46"/>
            <p:cNvSpPr/>
            <p:nvPr/>
          </p:nvSpPr>
          <p:spPr>
            <a:xfrm>
              <a:off x="0" y="0"/>
              <a:ext cx="20317" cy="3664869"/>
            </a:xfrm>
            <a:custGeom>
              <a:avLst/>
              <a:gdLst/>
              <a:ahLst/>
              <a:cxnLst/>
              <a:rect l="l" t="t" r="r" b="b"/>
              <a:pathLst>
                <a:path w="20317" h="3664869">
                  <a:moveTo>
                    <a:pt x="0" y="0"/>
                  </a:moveTo>
                  <a:lnTo>
                    <a:pt x="20317" y="0"/>
                  </a:lnTo>
                  <a:lnTo>
                    <a:pt x="20317" y="3664869"/>
                  </a:lnTo>
                  <a:lnTo>
                    <a:pt x="0" y="3664869"/>
                  </a:lnTo>
                  <a:close/>
                </a:path>
              </a:pathLst>
            </a:custGeom>
            <a:solidFill>
              <a:srgbClr val="366994"/>
            </a:solidFill>
          </p:spPr>
        </p:sp>
        <p:sp>
          <p:nvSpPr>
            <p:cNvPr id="47" name="TextBox 47"/>
            <p:cNvSpPr txBox="1"/>
            <p:nvPr/>
          </p:nvSpPr>
          <p:spPr>
            <a:xfrm>
              <a:off x="0" y="-161925"/>
              <a:ext cx="20317" cy="3826794"/>
            </a:xfrm>
            <a:prstGeom prst="rect">
              <a:avLst/>
            </a:prstGeom>
          </p:spPr>
          <p:txBody>
            <a:bodyPr lIns="50800" tIns="50800" rIns="50800" bIns="50800" rtlCol="0" anchor="ctr"/>
            <a:lstStyle/>
            <a:p>
              <a:pPr algn="ctr">
                <a:lnSpc>
                  <a:spcPts val="3634"/>
                </a:lnSpc>
              </a:pPr>
              <a:endParaRPr/>
            </a:p>
          </p:txBody>
        </p:sp>
      </p:grpSp>
      <p:grpSp>
        <p:nvGrpSpPr>
          <p:cNvPr id="48" name="Group 48"/>
          <p:cNvGrpSpPr/>
          <p:nvPr/>
        </p:nvGrpSpPr>
        <p:grpSpPr>
          <a:xfrm rot="5400000">
            <a:off x="6080010" y="937454"/>
            <a:ext cx="47625" cy="7908740"/>
            <a:chOff x="0" y="0"/>
            <a:chExt cx="12543" cy="2082960"/>
          </a:xfrm>
        </p:grpSpPr>
        <p:sp>
          <p:nvSpPr>
            <p:cNvPr id="49" name="Freeform 49"/>
            <p:cNvSpPr/>
            <p:nvPr/>
          </p:nvSpPr>
          <p:spPr>
            <a:xfrm>
              <a:off x="0" y="0"/>
              <a:ext cx="12543" cy="2082960"/>
            </a:xfrm>
            <a:custGeom>
              <a:avLst/>
              <a:gdLst/>
              <a:ahLst/>
              <a:cxnLst/>
              <a:rect l="l" t="t" r="r" b="b"/>
              <a:pathLst>
                <a:path w="12543" h="2082960">
                  <a:moveTo>
                    <a:pt x="0" y="0"/>
                  </a:moveTo>
                  <a:lnTo>
                    <a:pt x="12543" y="0"/>
                  </a:lnTo>
                  <a:lnTo>
                    <a:pt x="12543" y="2082960"/>
                  </a:lnTo>
                  <a:lnTo>
                    <a:pt x="0" y="2082960"/>
                  </a:lnTo>
                  <a:close/>
                </a:path>
              </a:pathLst>
            </a:custGeom>
            <a:solidFill>
              <a:srgbClr val="366994"/>
            </a:solidFill>
          </p:spPr>
        </p:sp>
        <p:sp>
          <p:nvSpPr>
            <p:cNvPr id="50" name="TextBox 50"/>
            <p:cNvSpPr txBox="1"/>
            <p:nvPr/>
          </p:nvSpPr>
          <p:spPr>
            <a:xfrm>
              <a:off x="0" y="-161925"/>
              <a:ext cx="12543" cy="2244885"/>
            </a:xfrm>
            <a:prstGeom prst="rect">
              <a:avLst/>
            </a:prstGeom>
          </p:spPr>
          <p:txBody>
            <a:bodyPr lIns="50800" tIns="50800" rIns="50800" bIns="50800" rtlCol="0" anchor="ctr"/>
            <a:lstStyle/>
            <a:p>
              <a:pPr algn="ctr">
                <a:lnSpc>
                  <a:spcPts val="3634"/>
                </a:lnSpc>
              </a:pPr>
              <a:endParaRPr/>
            </a:p>
          </p:txBody>
        </p:sp>
      </p:grpSp>
      <p:grpSp>
        <p:nvGrpSpPr>
          <p:cNvPr id="51" name="Group 51"/>
          <p:cNvGrpSpPr/>
          <p:nvPr/>
        </p:nvGrpSpPr>
        <p:grpSpPr>
          <a:xfrm rot="5400000">
            <a:off x="9064165" y="858551"/>
            <a:ext cx="47625" cy="13877052"/>
            <a:chOff x="0" y="0"/>
            <a:chExt cx="12543" cy="3654861"/>
          </a:xfrm>
        </p:grpSpPr>
        <p:sp>
          <p:nvSpPr>
            <p:cNvPr id="52" name="Freeform 52"/>
            <p:cNvSpPr/>
            <p:nvPr/>
          </p:nvSpPr>
          <p:spPr>
            <a:xfrm>
              <a:off x="0" y="0"/>
              <a:ext cx="12543" cy="3654861"/>
            </a:xfrm>
            <a:custGeom>
              <a:avLst/>
              <a:gdLst/>
              <a:ahLst/>
              <a:cxnLst/>
              <a:rect l="l" t="t" r="r" b="b"/>
              <a:pathLst>
                <a:path w="12543" h="3654861">
                  <a:moveTo>
                    <a:pt x="0" y="0"/>
                  </a:moveTo>
                  <a:lnTo>
                    <a:pt x="12543" y="0"/>
                  </a:lnTo>
                  <a:lnTo>
                    <a:pt x="12543" y="3654861"/>
                  </a:lnTo>
                  <a:lnTo>
                    <a:pt x="0" y="3654861"/>
                  </a:lnTo>
                  <a:close/>
                </a:path>
              </a:pathLst>
            </a:custGeom>
            <a:solidFill>
              <a:srgbClr val="366994"/>
            </a:solidFill>
          </p:spPr>
        </p:sp>
        <p:sp>
          <p:nvSpPr>
            <p:cNvPr id="53" name="TextBox 53"/>
            <p:cNvSpPr txBox="1"/>
            <p:nvPr/>
          </p:nvSpPr>
          <p:spPr>
            <a:xfrm>
              <a:off x="0" y="-161925"/>
              <a:ext cx="12543" cy="3816786"/>
            </a:xfrm>
            <a:prstGeom prst="rect">
              <a:avLst/>
            </a:prstGeom>
          </p:spPr>
          <p:txBody>
            <a:bodyPr lIns="50800" tIns="50800" rIns="50800" bIns="50800" rtlCol="0" anchor="ctr"/>
            <a:lstStyle/>
            <a:p>
              <a:pPr algn="ctr">
                <a:lnSpc>
                  <a:spcPts val="3634"/>
                </a:lnSpc>
              </a:pPr>
              <a:endParaRPr/>
            </a:p>
          </p:txBody>
        </p:sp>
      </p:grpSp>
      <p:sp>
        <p:nvSpPr>
          <p:cNvPr id="54" name="TextBox 54"/>
          <p:cNvSpPr txBox="1"/>
          <p:nvPr/>
        </p:nvSpPr>
        <p:spPr>
          <a:xfrm>
            <a:off x="10658280" y="451727"/>
            <a:ext cx="8129531" cy="812510"/>
          </a:xfrm>
          <a:prstGeom prst="rect">
            <a:avLst/>
          </a:prstGeom>
        </p:spPr>
        <p:txBody>
          <a:bodyPr lIns="0" tIns="0" rIns="0" bIns="0" rtlCol="0" anchor="t">
            <a:spAutoFit/>
          </a:bodyPr>
          <a:lstStyle/>
          <a:p>
            <a:pPr marL="0" lvl="0" indent="0" algn="ctr" rtl="1">
              <a:lnSpc>
                <a:spcPts val="6722"/>
              </a:lnSpc>
            </a:pPr>
            <a:r>
              <a:rPr lang="ar-EG" sz="4365" b="1">
                <a:solidFill>
                  <a:srgbClr val="FFFFFF"/>
                </a:solidFill>
                <a:latin typeface="Droid Arabic Kufi Bold"/>
                <a:ea typeface="Droid Arabic Kufi Bold"/>
                <a:cs typeface="Droid Arabic Kufi Bold"/>
                <a:sym typeface="Droid Arabic Kufi Bold"/>
                <a:rtl/>
              </a:rPr>
              <a:t>نموذج العمل التجاري </a:t>
            </a:r>
          </a:p>
        </p:txBody>
      </p:sp>
      <p:sp>
        <p:nvSpPr>
          <p:cNvPr id="55" name="TextBox 55"/>
          <p:cNvSpPr txBox="1"/>
          <p:nvPr/>
        </p:nvSpPr>
        <p:spPr>
          <a:xfrm>
            <a:off x="13976558" y="1668526"/>
            <a:ext cx="1583531" cy="579374"/>
          </a:xfrm>
          <a:prstGeom prst="rect">
            <a:avLst/>
          </a:prstGeom>
        </p:spPr>
        <p:txBody>
          <a:bodyPr lIns="0" tIns="0" rIns="0" bIns="0" rtlCol="0" anchor="t">
            <a:spAutoFit/>
          </a:bodyPr>
          <a:lstStyle/>
          <a:p>
            <a:pPr algn="ctr" rtl="1">
              <a:lnSpc>
                <a:spcPts val="4108"/>
              </a:lnSpc>
              <a:spcBef>
                <a:spcPct val="0"/>
              </a:spcBef>
            </a:pPr>
            <a:r>
              <a:rPr lang="ar-EG" sz="2600" b="1" dirty="0">
                <a:solidFill>
                  <a:srgbClr val="022941"/>
                </a:solidFill>
                <a:latin typeface="29LT Bukra Bold"/>
                <a:ea typeface="29LT Bukra Bold"/>
                <a:cs typeface="29LT Bukra Bold"/>
                <a:sym typeface="29LT Bukra Bold"/>
                <a:rtl/>
              </a:rPr>
              <a:t>المـشكلــة</a:t>
            </a:r>
          </a:p>
        </p:txBody>
      </p:sp>
      <p:sp>
        <p:nvSpPr>
          <p:cNvPr id="56" name="TextBox 56"/>
          <p:cNvSpPr txBox="1"/>
          <p:nvPr/>
        </p:nvSpPr>
        <p:spPr>
          <a:xfrm>
            <a:off x="10942916" y="1668526"/>
            <a:ext cx="1427113" cy="579374"/>
          </a:xfrm>
          <a:prstGeom prst="rect">
            <a:avLst/>
          </a:prstGeom>
        </p:spPr>
        <p:txBody>
          <a:bodyPr lIns="0" tIns="0" rIns="0" bIns="0" rtlCol="0" anchor="t">
            <a:spAutoFit/>
          </a:bodyPr>
          <a:lstStyle/>
          <a:p>
            <a:pPr algn="ctr" rtl="1">
              <a:lnSpc>
                <a:spcPts val="4108"/>
              </a:lnSpc>
              <a:spcBef>
                <a:spcPct val="0"/>
              </a:spcBef>
            </a:pPr>
            <a:r>
              <a:rPr lang="ar-EG" sz="2600" b="1" dirty="0">
                <a:solidFill>
                  <a:srgbClr val="FFFFFF"/>
                </a:solidFill>
                <a:latin typeface="29LT Bukra Bold"/>
                <a:ea typeface="29LT Bukra Bold"/>
                <a:cs typeface="29LT Bukra Bold"/>
                <a:sym typeface="29LT Bukra Bold"/>
                <a:rtl/>
              </a:rPr>
              <a:t>الـــــــحـــــــل </a:t>
            </a:r>
          </a:p>
        </p:txBody>
      </p:sp>
      <p:sp>
        <p:nvSpPr>
          <p:cNvPr id="57" name="TextBox 57"/>
          <p:cNvSpPr txBox="1"/>
          <p:nvPr/>
        </p:nvSpPr>
        <p:spPr>
          <a:xfrm>
            <a:off x="7543800" y="1714500"/>
            <a:ext cx="2241724" cy="508127"/>
          </a:xfrm>
          <a:prstGeom prst="rect">
            <a:avLst/>
          </a:prstGeom>
        </p:spPr>
        <p:txBody>
          <a:bodyPr lIns="0" tIns="0" rIns="0" bIns="0" rtlCol="0" anchor="t">
            <a:spAutoFit/>
          </a:bodyPr>
          <a:lstStyle/>
          <a:p>
            <a:pPr algn="ctr" rtl="1">
              <a:lnSpc>
                <a:spcPts val="3634"/>
              </a:lnSpc>
              <a:spcBef>
                <a:spcPct val="0"/>
              </a:spcBef>
            </a:pPr>
            <a:r>
              <a:rPr lang="ar-EG" sz="2300" b="1" dirty="0">
                <a:solidFill>
                  <a:srgbClr val="F2F2F2"/>
                </a:solidFill>
                <a:latin typeface="29LT Bukra Bold"/>
                <a:ea typeface="29LT Bukra Bold"/>
                <a:cs typeface="29LT Bukra Bold"/>
                <a:sym typeface="29LT Bukra Bold"/>
                <a:rtl/>
              </a:rPr>
              <a:t>القيمة المقترحة</a:t>
            </a:r>
          </a:p>
        </p:txBody>
      </p:sp>
      <p:sp>
        <p:nvSpPr>
          <p:cNvPr id="58" name="TextBox 58"/>
          <p:cNvSpPr txBox="1"/>
          <p:nvPr/>
        </p:nvSpPr>
        <p:spPr>
          <a:xfrm>
            <a:off x="4648200" y="1687322"/>
            <a:ext cx="2216944" cy="484378"/>
          </a:xfrm>
          <a:prstGeom prst="rect">
            <a:avLst/>
          </a:prstGeom>
        </p:spPr>
        <p:txBody>
          <a:bodyPr lIns="0" tIns="0" rIns="0" bIns="0" rtlCol="0" anchor="t">
            <a:spAutoFit/>
          </a:bodyPr>
          <a:lstStyle/>
          <a:p>
            <a:pPr algn="ctr" rtl="1">
              <a:lnSpc>
                <a:spcPts val="3475"/>
              </a:lnSpc>
              <a:spcBef>
                <a:spcPct val="0"/>
              </a:spcBef>
            </a:pPr>
            <a:r>
              <a:rPr lang="ar-EG" sz="2199" b="1" dirty="0">
                <a:solidFill>
                  <a:srgbClr val="022941"/>
                </a:solidFill>
                <a:latin typeface="29LT Bukra Bold"/>
                <a:ea typeface="29LT Bukra Bold"/>
                <a:cs typeface="29LT Bukra Bold"/>
                <a:sym typeface="29LT Bukra Bold"/>
                <a:rtl/>
              </a:rPr>
              <a:t>الموارد الرئيسية </a:t>
            </a:r>
          </a:p>
        </p:txBody>
      </p:sp>
      <p:sp>
        <p:nvSpPr>
          <p:cNvPr id="59" name="TextBox 59"/>
          <p:cNvSpPr txBox="1"/>
          <p:nvPr/>
        </p:nvSpPr>
        <p:spPr>
          <a:xfrm>
            <a:off x="2209800" y="1739773"/>
            <a:ext cx="1931392" cy="508127"/>
          </a:xfrm>
          <a:prstGeom prst="rect">
            <a:avLst/>
          </a:prstGeom>
        </p:spPr>
        <p:txBody>
          <a:bodyPr lIns="0" tIns="0" rIns="0" bIns="0" rtlCol="0" anchor="t">
            <a:spAutoFit/>
          </a:bodyPr>
          <a:lstStyle/>
          <a:p>
            <a:pPr algn="ctr" rtl="1">
              <a:lnSpc>
                <a:spcPts val="3634"/>
              </a:lnSpc>
              <a:spcBef>
                <a:spcPct val="0"/>
              </a:spcBef>
            </a:pPr>
            <a:r>
              <a:rPr lang="ar-EG" sz="2300" b="1" dirty="0">
                <a:solidFill>
                  <a:srgbClr val="F2F2F2"/>
                </a:solidFill>
                <a:latin typeface="29LT Bukra Bold"/>
                <a:ea typeface="29LT Bukra Bold"/>
                <a:cs typeface="29LT Bukra Bold"/>
                <a:sym typeface="29LT Bukra Bold"/>
                <a:rtl/>
              </a:rPr>
              <a:t>شرائح العملاء </a:t>
            </a:r>
          </a:p>
        </p:txBody>
      </p:sp>
      <p:sp>
        <p:nvSpPr>
          <p:cNvPr id="60" name="TextBox 60"/>
          <p:cNvSpPr txBox="1"/>
          <p:nvPr/>
        </p:nvSpPr>
        <p:spPr>
          <a:xfrm>
            <a:off x="7518293" y="4440956"/>
            <a:ext cx="2308101" cy="470154"/>
          </a:xfrm>
          <a:prstGeom prst="rect">
            <a:avLst/>
          </a:prstGeom>
        </p:spPr>
        <p:txBody>
          <a:bodyPr lIns="0" tIns="0" rIns="0" bIns="0" rtlCol="0" anchor="t">
            <a:spAutoFit/>
          </a:bodyPr>
          <a:lstStyle/>
          <a:p>
            <a:pPr algn="ctr" rtl="1">
              <a:lnSpc>
                <a:spcPts val="3318"/>
              </a:lnSpc>
              <a:spcBef>
                <a:spcPct val="0"/>
              </a:spcBef>
            </a:pPr>
            <a:r>
              <a:rPr lang="ar-EG" sz="2100" b="1" dirty="0">
                <a:solidFill>
                  <a:srgbClr val="F2F2F2"/>
                </a:solidFill>
                <a:latin typeface="29LT Bukra Bold"/>
                <a:ea typeface="29LT Bukra Bold"/>
                <a:cs typeface="29LT Bukra Bold"/>
                <a:sym typeface="29LT Bukra Bold"/>
                <a:rtl/>
              </a:rPr>
              <a:t>الانشطة الرئيسية </a:t>
            </a:r>
          </a:p>
        </p:txBody>
      </p:sp>
      <p:sp>
        <p:nvSpPr>
          <p:cNvPr id="61" name="TextBox 61"/>
          <p:cNvSpPr txBox="1"/>
          <p:nvPr/>
        </p:nvSpPr>
        <p:spPr>
          <a:xfrm>
            <a:off x="5147661" y="4422686"/>
            <a:ext cx="1369715" cy="508127"/>
          </a:xfrm>
          <a:prstGeom prst="rect">
            <a:avLst/>
          </a:prstGeom>
        </p:spPr>
        <p:txBody>
          <a:bodyPr lIns="0" tIns="0" rIns="0" bIns="0" rtlCol="0" anchor="t">
            <a:spAutoFit/>
          </a:bodyPr>
          <a:lstStyle/>
          <a:p>
            <a:pPr algn="ctr" rtl="1">
              <a:lnSpc>
                <a:spcPts val="3634"/>
              </a:lnSpc>
              <a:spcBef>
                <a:spcPct val="0"/>
              </a:spcBef>
            </a:pPr>
            <a:r>
              <a:rPr lang="ar-EG" sz="2300" b="1" dirty="0">
                <a:solidFill>
                  <a:srgbClr val="022941"/>
                </a:solidFill>
                <a:latin typeface="29LT Bukra Bold"/>
                <a:ea typeface="29LT Bukra Bold"/>
                <a:cs typeface="29LT Bukra Bold"/>
                <a:sym typeface="29LT Bukra Bold"/>
                <a:rtl/>
              </a:rPr>
              <a:t>القـــنـــوات </a:t>
            </a:r>
          </a:p>
        </p:txBody>
      </p:sp>
      <p:sp>
        <p:nvSpPr>
          <p:cNvPr id="62" name="TextBox 62"/>
          <p:cNvSpPr txBox="1"/>
          <p:nvPr/>
        </p:nvSpPr>
        <p:spPr>
          <a:xfrm>
            <a:off x="2567727" y="4427357"/>
            <a:ext cx="1337735" cy="525467"/>
          </a:xfrm>
          <a:prstGeom prst="rect">
            <a:avLst/>
          </a:prstGeom>
        </p:spPr>
        <p:txBody>
          <a:bodyPr lIns="0" tIns="0" rIns="0" bIns="0" rtlCol="0" anchor="t">
            <a:spAutoFit/>
          </a:bodyPr>
          <a:lstStyle/>
          <a:p>
            <a:pPr algn="ctr" rtl="1">
              <a:lnSpc>
                <a:spcPts val="3784"/>
              </a:lnSpc>
              <a:spcBef>
                <a:spcPct val="0"/>
              </a:spcBef>
            </a:pPr>
            <a:r>
              <a:rPr lang="ar-EG" sz="2395" b="1" dirty="0">
                <a:solidFill>
                  <a:srgbClr val="FFFFFF"/>
                </a:solidFill>
                <a:latin typeface="29LT Bukra Bold"/>
                <a:ea typeface="29LT Bukra Bold"/>
                <a:cs typeface="29LT Bukra Bold"/>
                <a:sym typeface="29LT Bukra Bold"/>
                <a:rtl/>
              </a:rPr>
              <a:t>التكاليف </a:t>
            </a:r>
          </a:p>
        </p:txBody>
      </p:sp>
      <p:sp>
        <p:nvSpPr>
          <p:cNvPr id="63" name="TextBox 63"/>
          <p:cNvSpPr txBox="1"/>
          <p:nvPr/>
        </p:nvSpPr>
        <p:spPr>
          <a:xfrm>
            <a:off x="11353119" y="7820889"/>
            <a:ext cx="4579352" cy="1737581"/>
          </a:xfrm>
          <a:prstGeom prst="rect">
            <a:avLst/>
          </a:prstGeom>
        </p:spPr>
        <p:txBody>
          <a:bodyPr lIns="0" tIns="0" rIns="0" bIns="0" rtlCol="0" anchor="t">
            <a:spAutoFit/>
          </a:bodyPr>
          <a:lstStyle/>
          <a:p>
            <a:pPr algn="r" rtl="1">
              <a:lnSpc>
                <a:spcPts val="2321"/>
              </a:lnSpc>
            </a:pPr>
            <a:r>
              <a:rPr lang="en-US" sz="1398" b="1">
                <a:solidFill>
                  <a:srgbClr val="022941"/>
                </a:solidFill>
                <a:latin typeface="29LT Bukra Bold"/>
                <a:ea typeface="29LT Bukra Bold"/>
                <a:cs typeface="29LT Bukra Bold"/>
                <a:sym typeface="29LT Bukra Bold"/>
              </a:rPr>
              <a:t>١</a:t>
            </a:r>
            <a:r>
              <a:rPr lang="ar-EG" sz="1398" b="1">
                <a:solidFill>
                  <a:srgbClr val="022941"/>
                </a:solidFill>
                <a:latin typeface="29LT Bukra Bold"/>
                <a:ea typeface="29LT Bukra Bold"/>
                <a:cs typeface="29LT Bukra Bold"/>
                <a:sym typeface="29LT Bukra Bold"/>
                <a:rtl/>
              </a:rPr>
              <a:t> - اشتراك سنوي لبلدية واحدة: </a:t>
            </a:r>
            <a:r>
              <a:rPr lang="en-US" sz="1398" b="1">
                <a:solidFill>
                  <a:srgbClr val="022941"/>
                </a:solidFill>
                <a:latin typeface="29LT Bukra Bold"/>
                <a:ea typeface="29LT Bukra Bold"/>
                <a:cs typeface="29LT Bukra Bold"/>
                <a:sym typeface="29LT Bukra Bold"/>
              </a:rPr>
              <a:t>100,000</a:t>
            </a:r>
            <a:r>
              <a:rPr lang="ar-EG" sz="1398" b="1">
                <a:solidFill>
                  <a:srgbClr val="022941"/>
                </a:solidFill>
                <a:latin typeface="29LT Bukra Bold"/>
                <a:ea typeface="29LT Bukra Bold"/>
                <a:cs typeface="29LT Bukra Bold"/>
                <a:sym typeface="29LT Bukra Bold"/>
                <a:rtl/>
              </a:rPr>
              <a:t> </a:t>
            </a:r>
          </a:p>
          <a:p>
            <a:pPr algn="r" rtl="1">
              <a:lnSpc>
                <a:spcPts val="2321"/>
              </a:lnSpc>
            </a:pPr>
            <a:r>
              <a:rPr lang="ar-EG" sz="1398" b="1">
                <a:solidFill>
                  <a:srgbClr val="022941"/>
                </a:solidFill>
                <a:latin typeface="29LT Bukra Bold"/>
                <a:ea typeface="29LT Bukra Bold"/>
                <a:cs typeface="29LT Bukra Bold"/>
                <a:sym typeface="29LT Bukra Bold"/>
                <a:rtl/>
              </a:rPr>
              <a:t>يشمل التركيب، التحليل، والتحديثات السنوية.</a:t>
            </a:r>
          </a:p>
          <a:p>
            <a:pPr algn="r" rtl="1">
              <a:lnSpc>
                <a:spcPts val="2321"/>
              </a:lnSpc>
            </a:pPr>
            <a:endParaRPr lang="ar-EG" sz="1398" b="1">
              <a:solidFill>
                <a:srgbClr val="022941"/>
              </a:solidFill>
              <a:latin typeface="29LT Bukra Bold"/>
              <a:ea typeface="29LT Bukra Bold"/>
              <a:cs typeface="29LT Bukra Bold"/>
              <a:sym typeface="29LT Bukra Bold"/>
              <a:rtl/>
            </a:endParaRPr>
          </a:p>
          <a:p>
            <a:pPr algn="r" rtl="1">
              <a:lnSpc>
                <a:spcPts val="2321"/>
              </a:lnSpc>
            </a:pPr>
            <a:r>
              <a:rPr lang="en-US" sz="1398" b="1">
                <a:solidFill>
                  <a:srgbClr val="022941"/>
                </a:solidFill>
                <a:latin typeface="29LT Bukra Bold"/>
                <a:ea typeface="29LT Bukra Bold"/>
                <a:cs typeface="29LT Bukra Bold"/>
                <a:sym typeface="29LT Bukra Bold"/>
              </a:rPr>
              <a:t>٣</a:t>
            </a:r>
            <a:r>
              <a:rPr lang="ar-EG" sz="1398" b="1">
                <a:solidFill>
                  <a:srgbClr val="022941"/>
                </a:solidFill>
                <a:latin typeface="29LT Bukra Bold"/>
                <a:ea typeface="29LT Bukra Bold"/>
                <a:cs typeface="29LT Bukra Bold"/>
                <a:sym typeface="29LT Bukra Bold"/>
                <a:rtl/>
              </a:rPr>
              <a:t>  - عقد مع </a:t>
            </a:r>
            <a:r>
              <a:rPr lang="en-US" sz="1398" b="1">
                <a:solidFill>
                  <a:srgbClr val="022941"/>
                </a:solidFill>
                <a:latin typeface="29LT Bukra Bold"/>
                <a:ea typeface="29LT Bukra Bold"/>
                <a:cs typeface="29LT Bukra Bold"/>
                <a:sym typeface="29LT Bukra Bold"/>
              </a:rPr>
              <a:t>10</a:t>
            </a:r>
            <a:r>
              <a:rPr lang="ar-EG" sz="1398" b="1">
                <a:solidFill>
                  <a:srgbClr val="022941"/>
                </a:solidFill>
                <a:latin typeface="29LT Bukra Bold"/>
                <a:ea typeface="29LT Bukra Bold"/>
                <a:cs typeface="29LT Bukra Bold"/>
                <a:sym typeface="29LT Bukra Bold"/>
                <a:rtl/>
              </a:rPr>
              <a:t> بلديات خلال أول سنة:</a:t>
            </a:r>
          </a:p>
          <a:p>
            <a:pPr algn="r" rtl="1">
              <a:lnSpc>
                <a:spcPts val="2321"/>
              </a:lnSpc>
            </a:pPr>
            <a:r>
              <a:rPr lang="en-US" sz="1398" b="1">
                <a:solidFill>
                  <a:srgbClr val="022941"/>
                </a:solidFill>
                <a:latin typeface="29LT Bukra Bold"/>
                <a:ea typeface="29LT Bukra Bold"/>
                <a:cs typeface="29LT Bukra Bold"/>
                <a:sym typeface="29LT Bukra Bold"/>
              </a:rPr>
              <a:t>100,000</a:t>
            </a:r>
            <a:r>
              <a:rPr lang="ar-EG" sz="1398" b="1">
                <a:solidFill>
                  <a:srgbClr val="022941"/>
                </a:solidFill>
                <a:latin typeface="29LT Bukra Bold"/>
                <a:ea typeface="29LT Bukra Bold"/>
                <a:cs typeface="29LT Bukra Bold"/>
                <a:sym typeface="29LT Bukra Bold"/>
                <a:rtl/>
              </a:rPr>
              <a:t> × </a:t>
            </a:r>
            <a:r>
              <a:rPr lang="en-US" sz="1398" b="1">
                <a:solidFill>
                  <a:srgbClr val="022941"/>
                </a:solidFill>
                <a:latin typeface="29LT Bukra Bold"/>
                <a:ea typeface="29LT Bukra Bold"/>
                <a:cs typeface="29LT Bukra Bold"/>
                <a:sym typeface="29LT Bukra Bold"/>
              </a:rPr>
              <a:t>10</a:t>
            </a:r>
            <a:r>
              <a:rPr lang="ar-EG" sz="1398" b="1">
                <a:solidFill>
                  <a:srgbClr val="022941"/>
                </a:solidFill>
                <a:latin typeface="29LT Bukra Bold"/>
                <a:ea typeface="29LT Bukra Bold"/>
                <a:cs typeface="29LT Bukra Bold"/>
                <a:sym typeface="29LT Bukra Bold"/>
                <a:rtl/>
              </a:rPr>
              <a:t> = </a:t>
            </a:r>
            <a:r>
              <a:rPr lang="en-US" sz="1398" b="1">
                <a:solidFill>
                  <a:srgbClr val="022941"/>
                </a:solidFill>
                <a:latin typeface="29LT Bukra Bold"/>
                <a:ea typeface="29LT Bukra Bold"/>
                <a:cs typeface="29LT Bukra Bold"/>
                <a:sym typeface="29LT Bukra Bold"/>
              </a:rPr>
              <a:t>1,000,000</a:t>
            </a:r>
            <a:r>
              <a:rPr lang="ar-EG" sz="1398" b="1">
                <a:solidFill>
                  <a:srgbClr val="022941"/>
                </a:solidFill>
                <a:latin typeface="29LT Bukra Bold"/>
                <a:ea typeface="29LT Bukra Bold"/>
                <a:cs typeface="29LT Bukra Bold"/>
                <a:sym typeface="29LT Bukra Bold"/>
                <a:rtl/>
              </a:rPr>
              <a:t>  </a:t>
            </a:r>
          </a:p>
          <a:p>
            <a:pPr algn="r" rtl="1">
              <a:lnSpc>
                <a:spcPts val="2321"/>
              </a:lnSpc>
            </a:pPr>
            <a:endParaRPr lang="ar-EG" sz="1398" b="1">
              <a:solidFill>
                <a:srgbClr val="022941"/>
              </a:solidFill>
              <a:latin typeface="29LT Bukra Bold"/>
              <a:ea typeface="29LT Bukra Bold"/>
              <a:cs typeface="29LT Bukra Bold"/>
              <a:sym typeface="29LT Bukra Bold"/>
              <a:rtl/>
            </a:endParaRPr>
          </a:p>
        </p:txBody>
      </p:sp>
      <p:sp>
        <p:nvSpPr>
          <p:cNvPr id="64" name="TextBox 64"/>
          <p:cNvSpPr txBox="1"/>
          <p:nvPr/>
        </p:nvSpPr>
        <p:spPr>
          <a:xfrm>
            <a:off x="13376483" y="2336386"/>
            <a:ext cx="2510487" cy="5742915"/>
          </a:xfrm>
          <a:prstGeom prst="rect">
            <a:avLst/>
          </a:prstGeom>
        </p:spPr>
        <p:txBody>
          <a:bodyPr lIns="0" tIns="0" rIns="0" bIns="0" rtlCol="0" anchor="t">
            <a:spAutoFit/>
          </a:bodyPr>
          <a:lstStyle/>
          <a:p>
            <a:pPr algn="r" rtl="1">
              <a:lnSpc>
                <a:spcPts val="4192"/>
              </a:lnSpc>
            </a:pPr>
            <a:r>
              <a:rPr lang="ar-EG" sz="1677" b="1">
                <a:solidFill>
                  <a:srgbClr val="022941"/>
                </a:solidFill>
                <a:latin typeface="29LT Bukra Bold"/>
                <a:ea typeface="29LT Bukra Bold"/>
                <a:cs typeface="29LT Bukra Bold"/>
                <a:sym typeface="29LT Bukra Bold"/>
                <a:rtl/>
              </a:rPr>
              <a:t>تشققات، هبوط، وتشوهات في الطرق تُكتشف متأخرًا بعد ما تتحول لحوادث أو صيانة مكلفة.</a:t>
            </a:r>
          </a:p>
          <a:p>
            <a:pPr algn="r" rtl="1">
              <a:lnSpc>
                <a:spcPts val="4192"/>
              </a:lnSpc>
            </a:pPr>
            <a:r>
              <a:rPr lang="ar-EG" sz="1677" b="1">
                <a:solidFill>
                  <a:srgbClr val="022941"/>
                </a:solidFill>
                <a:latin typeface="29LT Bukra Bold"/>
                <a:ea typeface="29LT Bukra Bold"/>
                <a:cs typeface="29LT Bukra Bold"/>
                <a:sym typeface="29LT Bukra Bold"/>
                <a:rtl/>
              </a:rPr>
              <a:t>غياب نظام تنبؤي يجعل الجهات تتعامل بردّ فعل، لا استباق.</a:t>
            </a:r>
          </a:p>
          <a:p>
            <a:pPr algn="r" rtl="1">
              <a:lnSpc>
                <a:spcPts val="4192"/>
              </a:lnSpc>
            </a:pPr>
            <a:endParaRPr lang="ar-EG" sz="1677" b="1">
              <a:solidFill>
                <a:srgbClr val="022941"/>
              </a:solidFill>
              <a:latin typeface="29LT Bukra Bold"/>
              <a:ea typeface="29LT Bukra Bold"/>
              <a:cs typeface="29LT Bukra Bold"/>
              <a:sym typeface="29LT Bukra Bold"/>
              <a:rtl/>
            </a:endParaRPr>
          </a:p>
          <a:p>
            <a:pPr algn="r" rtl="1">
              <a:lnSpc>
                <a:spcPts val="4192"/>
              </a:lnSpc>
            </a:pPr>
            <a:endParaRPr lang="ar-EG" sz="1677" b="1">
              <a:solidFill>
                <a:srgbClr val="022941"/>
              </a:solidFill>
              <a:latin typeface="29LT Bukra Bold"/>
              <a:ea typeface="29LT Bukra Bold"/>
              <a:cs typeface="29LT Bukra Bold"/>
              <a:sym typeface="29LT Bukra Bold"/>
              <a:rtl/>
            </a:endParaRPr>
          </a:p>
          <a:p>
            <a:pPr algn="r" rtl="1">
              <a:lnSpc>
                <a:spcPts val="4192"/>
              </a:lnSpc>
            </a:pPr>
            <a:endParaRPr lang="ar-EG" sz="1677" b="1">
              <a:solidFill>
                <a:srgbClr val="022941"/>
              </a:solidFill>
              <a:latin typeface="29LT Bukra Bold"/>
              <a:ea typeface="29LT Bukra Bold"/>
              <a:cs typeface="29LT Bukra Bold"/>
              <a:sym typeface="29LT Bukra Bold"/>
              <a:rtl/>
            </a:endParaRPr>
          </a:p>
        </p:txBody>
      </p:sp>
      <p:sp>
        <p:nvSpPr>
          <p:cNvPr id="65" name="TextBox 65"/>
          <p:cNvSpPr txBox="1"/>
          <p:nvPr/>
        </p:nvSpPr>
        <p:spPr>
          <a:xfrm>
            <a:off x="10500423" y="2384011"/>
            <a:ext cx="2312100" cy="4496048"/>
          </a:xfrm>
          <a:prstGeom prst="rect">
            <a:avLst/>
          </a:prstGeom>
        </p:spPr>
        <p:txBody>
          <a:bodyPr lIns="0" tIns="0" rIns="0" bIns="0" rtlCol="0" anchor="t">
            <a:spAutoFit/>
          </a:bodyPr>
          <a:lstStyle/>
          <a:p>
            <a:pPr algn="r" rtl="1">
              <a:lnSpc>
                <a:spcPts val="3270"/>
              </a:lnSpc>
            </a:pPr>
            <a:r>
              <a:rPr lang="ar-EG" sz="1308" b="1">
                <a:solidFill>
                  <a:srgbClr val="FFFFFF"/>
                </a:solidFill>
                <a:latin typeface="29LT Bukra Bold"/>
                <a:ea typeface="29LT Bukra Bold"/>
                <a:cs typeface="29LT Bukra Bold"/>
                <a:sym typeface="29LT Bukra Bold"/>
                <a:rtl/>
              </a:rPr>
              <a:t>مَسَارِن" هو أول نظام ذكي وطني يُدمج داخل الطرق لرصد حالتها من الداخل لحظيًا باستخدام ألياف بصرية وذكاء اصطناعي.</a:t>
            </a:r>
          </a:p>
          <a:p>
            <a:pPr algn="r" rtl="1">
              <a:lnSpc>
                <a:spcPts val="3270"/>
              </a:lnSpc>
            </a:pPr>
            <a:r>
              <a:rPr lang="ar-EG" sz="1308" b="1">
                <a:solidFill>
                  <a:srgbClr val="FFFFFF"/>
                </a:solidFill>
                <a:latin typeface="29LT Bukra Bold"/>
                <a:ea typeface="29LT Bukra Bold"/>
                <a:cs typeface="29LT Bukra Bold"/>
                <a:sym typeface="29LT Bukra Bold"/>
                <a:rtl/>
              </a:rPr>
              <a:t>يتنبأ بالمشاكل قبل ظهورها، ويُصدر تنبيهات فورية للجهات المختصة، ما يساهم في تقليل التكاليف، وزيادة الأمان، ورفع جودة البنية التحتية</a:t>
            </a:r>
          </a:p>
        </p:txBody>
      </p:sp>
      <p:sp>
        <p:nvSpPr>
          <p:cNvPr id="66" name="TextBox 66"/>
          <p:cNvSpPr txBox="1"/>
          <p:nvPr/>
        </p:nvSpPr>
        <p:spPr>
          <a:xfrm>
            <a:off x="7478160" y="2297048"/>
            <a:ext cx="2389936" cy="1914185"/>
          </a:xfrm>
          <a:prstGeom prst="rect">
            <a:avLst/>
          </a:prstGeom>
        </p:spPr>
        <p:txBody>
          <a:bodyPr lIns="0" tIns="0" rIns="0" bIns="0" rtlCol="0" anchor="t">
            <a:spAutoFit/>
          </a:bodyPr>
          <a:lstStyle/>
          <a:p>
            <a:pPr algn="r" rtl="1">
              <a:lnSpc>
                <a:spcPts val="2543"/>
              </a:lnSpc>
            </a:pPr>
            <a:r>
              <a:rPr lang="ar-EG" sz="1188" b="1">
                <a:solidFill>
                  <a:srgbClr val="FFFFFF"/>
                </a:solidFill>
                <a:latin typeface="29LT Bukra Bold"/>
                <a:ea typeface="29LT Bukra Bold"/>
                <a:cs typeface="29LT Bukra Bold"/>
                <a:sym typeface="29LT Bukra Bold"/>
                <a:rtl/>
              </a:rPr>
              <a:t>- صيانة استباقية تقلل الحوادث وتكلفة الصيانة</a:t>
            </a:r>
          </a:p>
          <a:p>
            <a:pPr algn="r" rtl="1">
              <a:lnSpc>
                <a:spcPts val="2543"/>
              </a:lnSpc>
            </a:pPr>
            <a:r>
              <a:rPr lang="ar-EG" sz="1188" b="1">
                <a:solidFill>
                  <a:srgbClr val="FFFFFF"/>
                </a:solidFill>
                <a:latin typeface="29LT Bukra Bold"/>
                <a:ea typeface="29LT Bukra Bold"/>
                <a:cs typeface="29LT Bukra Bold"/>
                <a:sym typeface="29LT Bukra Bold"/>
                <a:rtl/>
              </a:rPr>
              <a:t>- أول نظام ذكي محلي يتابع حالة الطريق من الداخل</a:t>
            </a:r>
          </a:p>
          <a:p>
            <a:pPr algn="r" rtl="1">
              <a:lnSpc>
                <a:spcPts val="2543"/>
              </a:lnSpc>
            </a:pPr>
            <a:r>
              <a:rPr lang="ar-EG" sz="1188" b="1">
                <a:solidFill>
                  <a:srgbClr val="FFFFFF"/>
                </a:solidFill>
                <a:latin typeface="29LT Bukra Bold"/>
                <a:ea typeface="29LT Bukra Bold"/>
                <a:cs typeface="29LT Bukra Bold"/>
                <a:sym typeface="29LT Bukra Bold"/>
                <a:rtl/>
              </a:rPr>
              <a:t>- تقارير فورية تنبه الجهات قبل فوات الأوان</a:t>
            </a:r>
          </a:p>
        </p:txBody>
      </p:sp>
      <p:sp>
        <p:nvSpPr>
          <p:cNvPr id="67" name="TextBox 67"/>
          <p:cNvSpPr txBox="1"/>
          <p:nvPr/>
        </p:nvSpPr>
        <p:spPr>
          <a:xfrm>
            <a:off x="7760457" y="4984063"/>
            <a:ext cx="2095440" cy="1895996"/>
          </a:xfrm>
          <a:prstGeom prst="rect">
            <a:avLst/>
          </a:prstGeom>
        </p:spPr>
        <p:txBody>
          <a:bodyPr lIns="0" tIns="0" rIns="0" bIns="0" rtlCol="0" anchor="t">
            <a:spAutoFit/>
          </a:bodyPr>
          <a:lstStyle/>
          <a:p>
            <a:pPr algn="r" rtl="1">
              <a:lnSpc>
                <a:spcPts val="2150"/>
              </a:lnSpc>
            </a:pPr>
            <a:r>
              <a:rPr lang="ar-EG" sz="1295" b="1">
                <a:solidFill>
                  <a:srgbClr val="FFFFFF"/>
                </a:solidFill>
                <a:latin typeface="29LT Bukra Bold"/>
                <a:ea typeface="29LT Bukra Bold"/>
                <a:cs typeface="29LT Bukra Bold"/>
                <a:sym typeface="29LT Bukra Bold"/>
                <a:rtl/>
              </a:rPr>
              <a:t>- مراقبة بيانات الطرق</a:t>
            </a:r>
          </a:p>
          <a:p>
            <a:pPr algn="r" rtl="1">
              <a:lnSpc>
                <a:spcPts val="2150"/>
              </a:lnSpc>
            </a:pPr>
            <a:r>
              <a:rPr lang="ar-EG" sz="1295" b="1">
                <a:solidFill>
                  <a:srgbClr val="FFFFFF"/>
                </a:solidFill>
                <a:latin typeface="29LT Bukra Bold"/>
                <a:ea typeface="29LT Bukra Bold"/>
                <a:cs typeface="29LT Bukra Bold"/>
                <a:sym typeface="29LT Bukra Bold"/>
                <a:rtl/>
              </a:rPr>
              <a:t>- تحليل البيانات وإصدار تنبيهات</a:t>
            </a:r>
          </a:p>
          <a:p>
            <a:pPr algn="r" rtl="1">
              <a:lnSpc>
                <a:spcPts val="2150"/>
              </a:lnSpc>
            </a:pPr>
            <a:r>
              <a:rPr lang="ar-EG" sz="1295" b="1">
                <a:solidFill>
                  <a:srgbClr val="FFFFFF"/>
                </a:solidFill>
                <a:latin typeface="29LT Bukra Bold"/>
                <a:ea typeface="29LT Bukra Bold"/>
                <a:cs typeface="29LT Bukra Bold"/>
                <a:sym typeface="29LT Bukra Bold"/>
                <a:rtl/>
              </a:rPr>
              <a:t>- دعم الجهات ومتابعة الأداء</a:t>
            </a:r>
          </a:p>
          <a:p>
            <a:pPr algn="r" rtl="1">
              <a:lnSpc>
                <a:spcPts val="2150"/>
              </a:lnSpc>
            </a:pPr>
            <a:r>
              <a:rPr lang="ar-EG" sz="1295" b="1">
                <a:solidFill>
                  <a:srgbClr val="FFFFFF"/>
                </a:solidFill>
                <a:latin typeface="29LT Bukra Bold"/>
                <a:ea typeface="29LT Bukra Bold"/>
                <a:cs typeface="29LT Bukra Bold"/>
                <a:sym typeface="29LT Bukra Bold"/>
                <a:rtl/>
              </a:rPr>
              <a:t>- تطوير النظام وتحسين الدقة</a:t>
            </a:r>
          </a:p>
        </p:txBody>
      </p:sp>
      <p:sp>
        <p:nvSpPr>
          <p:cNvPr id="68" name="TextBox 68"/>
          <p:cNvSpPr txBox="1"/>
          <p:nvPr/>
        </p:nvSpPr>
        <p:spPr>
          <a:xfrm>
            <a:off x="4544651" y="2237331"/>
            <a:ext cx="2382738" cy="1975861"/>
          </a:xfrm>
          <a:prstGeom prst="rect">
            <a:avLst/>
          </a:prstGeom>
        </p:spPr>
        <p:txBody>
          <a:bodyPr lIns="0" tIns="0" rIns="0" bIns="0" rtlCol="0" anchor="t">
            <a:spAutoFit/>
          </a:bodyPr>
          <a:lstStyle/>
          <a:p>
            <a:pPr algn="r" rtl="1">
              <a:lnSpc>
                <a:spcPts val="2263"/>
              </a:lnSpc>
            </a:pPr>
            <a:r>
              <a:rPr lang="ar-EG" sz="1432" b="1">
                <a:solidFill>
                  <a:srgbClr val="022941"/>
                </a:solidFill>
                <a:latin typeface="29LT Bukra Bold"/>
                <a:ea typeface="29LT Bukra Bold"/>
                <a:cs typeface="29LT Bukra Bold"/>
                <a:sym typeface="29LT Bukra Bold"/>
                <a:rtl/>
              </a:rPr>
              <a:t>- البنية التحتية للألياف البصرية</a:t>
            </a:r>
          </a:p>
          <a:p>
            <a:pPr algn="r" rtl="1">
              <a:lnSpc>
                <a:spcPts val="2263"/>
              </a:lnSpc>
            </a:pPr>
            <a:r>
              <a:rPr lang="ar-EG" sz="1432" b="1">
                <a:solidFill>
                  <a:srgbClr val="022941"/>
                </a:solidFill>
                <a:latin typeface="29LT Bukra Bold"/>
                <a:ea typeface="29LT Bukra Bold"/>
                <a:cs typeface="29LT Bukra Bold"/>
                <a:sym typeface="29LT Bukra Bold"/>
                <a:rtl/>
              </a:rPr>
              <a:t>- الذكاء الاصطناعي والتحليل</a:t>
            </a:r>
          </a:p>
          <a:p>
            <a:pPr algn="r" rtl="1">
              <a:lnSpc>
                <a:spcPts val="2263"/>
              </a:lnSpc>
            </a:pPr>
            <a:r>
              <a:rPr lang="ar-EG" sz="1432" b="1">
                <a:solidFill>
                  <a:srgbClr val="022941"/>
                </a:solidFill>
                <a:latin typeface="29LT Bukra Bold"/>
                <a:ea typeface="29LT Bukra Bold"/>
                <a:cs typeface="29LT Bukra Bold"/>
                <a:sym typeface="29LT Bukra Bold"/>
                <a:rtl/>
              </a:rPr>
              <a:t>- واجهة المستخدم</a:t>
            </a:r>
          </a:p>
          <a:p>
            <a:pPr algn="r" rtl="1">
              <a:lnSpc>
                <a:spcPts val="2263"/>
              </a:lnSpc>
              <a:spcBef>
                <a:spcPct val="0"/>
              </a:spcBef>
            </a:pPr>
            <a:r>
              <a:rPr lang="ar-EG" sz="1432" b="1">
                <a:solidFill>
                  <a:srgbClr val="022941"/>
                </a:solidFill>
                <a:latin typeface="29LT Bukra Bold"/>
                <a:ea typeface="29LT Bukra Bold"/>
                <a:cs typeface="29LT Bukra Bold"/>
                <a:sym typeface="29LT Bukra Bold"/>
                <a:rtl/>
              </a:rPr>
              <a:t>- مهندسو بيانات وصيانة الطرق</a:t>
            </a:r>
          </a:p>
        </p:txBody>
      </p:sp>
      <p:sp>
        <p:nvSpPr>
          <p:cNvPr id="69" name="TextBox 69"/>
          <p:cNvSpPr txBox="1"/>
          <p:nvPr/>
        </p:nvSpPr>
        <p:spPr>
          <a:xfrm>
            <a:off x="4773360" y="4982311"/>
            <a:ext cx="2095440" cy="1855733"/>
          </a:xfrm>
          <a:prstGeom prst="rect">
            <a:avLst/>
          </a:prstGeom>
        </p:spPr>
        <p:txBody>
          <a:bodyPr lIns="0" tIns="0" rIns="0" bIns="0" rtlCol="0" anchor="t">
            <a:spAutoFit/>
          </a:bodyPr>
          <a:lstStyle/>
          <a:p>
            <a:pPr algn="r" rtl="1">
              <a:lnSpc>
                <a:spcPts val="2992"/>
              </a:lnSpc>
            </a:pPr>
            <a:r>
              <a:rPr lang="ar-EG" sz="1295" b="1">
                <a:solidFill>
                  <a:srgbClr val="022941"/>
                </a:solidFill>
                <a:latin typeface="29LT Bukra Bold"/>
                <a:ea typeface="29LT Bukra Bold"/>
                <a:cs typeface="29LT Bukra Bold"/>
                <a:sym typeface="29LT Bukra Bold"/>
                <a:rtl/>
              </a:rPr>
              <a:t> - منصة إلكترونية </a:t>
            </a:r>
            <a:r>
              <a:rPr lang="en-US" sz="1295" b="1">
                <a:solidFill>
                  <a:srgbClr val="022941"/>
                </a:solidFill>
                <a:latin typeface="29LT Bukra Bold"/>
                <a:ea typeface="29LT Bukra Bold"/>
                <a:cs typeface="29LT Bukra Bold"/>
                <a:sym typeface="29LT Bukra Bold"/>
              </a:rPr>
              <a:t>Dashboard</a:t>
            </a:r>
          </a:p>
          <a:p>
            <a:pPr algn="r" rtl="1">
              <a:lnSpc>
                <a:spcPts val="2992"/>
              </a:lnSpc>
            </a:pPr>
            <a:r>
              <a:rPr lang="ar-EG" sz="1295" b="1">
                <a:solidFill>
                  <a:srgbClr val="022941"/>
                </a:solidFill>
                <a:latin typeface="29LT Bukra Bold"/>
                <a:ea typeface="29LT Bukra Bold"/>
                <a:cs typeface="29LT Bukra Bold"/>
                <a:sym typeface="29LT Bukra Bold"/>
                <a:rtl/>
              </a:rPr>
              <a:t>- تطبيق جوال إشعارات</a:t>
            </a:r>
          </a:p>
          <a:p>
            <a:pPr algn="r" rtl="1">
              <a:lnSpc>
                <a:spcPts val="2992"/>
              </a:lnSpc>
            </a:pPr>
            <a:r>
              <a:rPr lang="ar-EG" sz="1295" b="1">
                <a:solidFill>
                  <a:srgbClr val="022941"/>
                </a:solidFill>
                <a:latin typeface="29LT Bukra Bold"/>
                <a:ea typeface="29LT Bukra Bold"/>
                <a:cs typeface="29LT Bukra Bold"/>
                <a:sym typeface="29LT Bukra Bold"/>
                <a:rtl/>
              </a:rPr>
              <a:t>- تقارير عبر البريد والأنظمة الحكومية</a:t>
            </a:r>
          </a:p>
        </p:txBody>
      </p:sp>
      <p:sp>
        <p:nvSpPr>
          <p:cNvPr id="70" name="TextBox 70"/>
          <p:cNvSpPr txBox="1"/>
          <p:nvPr/>
        </p:nvSpPr>
        <p:spPr>
          <a:xfrm>
            <a:off x="2425269" y="4976644"/>
            <a:ext cx="1802074" cy="2071856"/>
          </a:xfrm>
          <a:prstGeom prst="rect">
            <a:avLst/>
          </a:prstGeom>
        </p:spPr>
        <p:txBody>
          <a:bodyPr lIns="0" tIns="0" rIns="0" bIns="0" rtlCol="0" anchor="t">
            <a:spAutoFit/>
          </a:bodyPr>
          <a:lstStyle/>
          <a:p>
            <a:pPr algn="r" rtl="1">
              <a:lnSpc>
                <a:spcPts val="2384"/>
              </a:lnSpc>
            </a:pPr>
            <a:r>
              <a:rPr lang="ar-EG" sz="1114" b="1" dirty="0">
                <a:solidFill>
                  <a:srgbClr val="FFFFFF"/>
                </a:solidFill>
                <a:latin typeface="29LT Bukra Bold"/>
                <a:ea typeface="29LT Bukra Bold"/>
                <a:cs typeface="29LT Bukra Bold"/>
                <a:sym typeface="29LT Bukra Bold"/>
                <a:rtl/>
              </a:rPr>
              <a:t>- تكلفة نشر الألياف والمجسات</a:t>
            </a:r>
          </a:p>
          <a:p>
            <a:pPr algn="r" rtl="1">
              <a:lnSpc>
                <a:spcPts val="2384"/>
              </a:lnSpc>
            </a:pPr>
            <a:r>
              <a:rPr lang="ar-EG" sz="1114" b="1" dirty="0">
                <a:solidFill>
                  <a:srgbClr val="FFFFFF"/>
                </a:solidFill>
                <a:latin typeface="29LT Bukra Bold"/>
                <a:ea typeface="29LT Bukra Bold"/>
                <a:cs typeface="29LT Bukra Bold"/>
                <a:sym typeface="29LT Bukra Bold"/>
                <a:rtl/>
              </a:rPr>
              <a:t>- تشغيل وتحليل البيانات</a:t>
            </a:r>
          </a:p>
          <a:p>
            <a:pPr algn="r" rtl="1">
              <a:lnSpc>
                <a:spcPts val="2384"/>
              </a:lnSpc>
            </a:pPr>
            <a:r>
              <a:rPr lang="ar-EG" sz="1114" b="1" dirty="0">
                <a:solidFill>
                  <a:srgbClr val="FFFFFF"/>
                </a:solidFill>
                <a:latin typeface="29LT Bukra Bold"/>
                <a:ea typeface="29LT Bukra Bold"/>
                <a:cs typeface="29LT Bukra Bold"/>
                <a:sym typeface="29LT Bukra Bold"/>
                <a:rtl/>
              </a:rPr>
              <a:t>- تطوير واجهة النظام والصيانة</a:t>
            </a:r>
          </a:p>
          <a:p>
            <a:pPr algn="r" rtl="1">
              <a:lnSpc>
                <a:spcPts val="2384"/>
              </a:lnSpc>
            </a:pPr>
            <a:r>
              <a:rPr lang="ar-EG" sz="1114" b="1" dirty="0">
                <a:solidFill>
                  <a:srgbClr val="FFFFFF"/>
                </a:solidFill>
                <a:latin typeface="29LT Bukra Bold"/>
                <a:ea typeface="29LT Bukra Bold"/>
                <a:cs typeface="29LT Bukra Bold"/>
                <a:sym typeface="29LT Bukra Bold"/>
                <a:rtl/>
              </a:rPr>
              <a:t>- دعم فني وتشغيل سحابي</a:t>
            </a:r>
          </a:p>
        </p:txBody>
      </p:sp>
      <p:sp>
        <p:nvSpPr>
          <p:cNvPr id="71" name="TextBox 71"/>
          <p:cNvSpPr txBox="1"/>
          <p:nvPr/>
        </p:nvSpPr>
        <p:spPr>
          <a:xfrm>
            <a:off x="2353268" y="2297048"/>
            <a:ext cx="1724658" cy="1666356"/>
          </a:xfrm>
          <a:prstGeom prst="rect">
            <a:avLst/>
          </a:prstGeom>
        </p:spPr>
        <p:txBody>
          <a:bodyPr lIns="0" tIns="0" rIns="0" bIns="0" rtlCol="0" anchor="t">
            <a:spAutoFit/>
          </a:bodyPr>
          <a:lstStyle/>
          <a:p>
            <a:pPr algn="r" rtl="1">
              <a:lnSpc>
                <a:spcPts val="2633"/>
              </a:lnSpc>
            </a:pPr>
            <a:r>
              <a:rPr lang="ar-EG" sz="1066" b="1">
                <a:solidFill>
                  <a:srgbClr val="FFFFFF"/>
                </a:solidFill>
                <a:latin typeface="29LT Bukra Bold"/>
                <a:ea typeface="29LT Bukra Bold"/>
                <a:cs typeface="29LT Bukra Bold"/>
                <a:sym typeface="29LT Bukra Bold"/>
                <a:rtl/>
              </a:rPr>
              <a:t>- البلديات</a:t>
            </a:r>
          </a:p>
          <a:p>
            <a:pPr algn="r" rtl="1">
              <a:lnSpc>
                <a:spcPts val="2633"/>
              </a:lnSpc>
            </a:pPr>
            <a:r>
              <a:rPr lang="ar-EG" sz="1066" b="1">
                <a:solidFill>
                  <a:srgbClr val="FFFFFF"/>
                </a:solidFill>
                <a:latin typeface="29LT Bukra Bold"/>
                <a:ea typeface="29LT Bukra Bold"/>
                <a:cs typeface="29LT Bukra Bold"/>
                <a:sym typeface="29LT Bukra Bold"/>
                <a:rtl/>
              </a:rPr>
              <a:t>- وزارة النقل</a:t>
            </a:r>
          </a:p>
          <a:p>
            <a:pPr algn="r" rtl="1">
              <a:lnSpc>
                <a:spcPts val="2633"/>
              </a:lnSpc>
            </a:pPr>
            <a:r>
              <a:rPr lang="ar-EG" sz="1066" b="1">
                <a:solidFill>
                  <a:srgbClr val="FFFFFF"/>
                </a:solidFill>
                <a:latin typeface="29LT Bukra Bold"/>
                <a:ea typeface="29LT Bukra Bold"/>
                <a:cs typeface="29LT Bukra Bold"/>
                <a:sym typeface="29LT Bukra Bold"/>
                <a:rtl/>
              </a:rPr>
              <a:t>- مقاولو الطرق والصيانة</a:t>
            </a:r>
          </a:p>
          <a:p>
            <a:pPr algn="r" rtl="1">
              <a:lnSpc>
                <a:spcPts val="2633"/>
              </a:lnSpc>
            </a:pPr>
            <a:r>
              <a:rPr lang="ar-EG" sz="1066" b="1">
                <a:solidFill>
                  <a:srgbClr val="FFFFFF"/>
                </a:solidFill>
                <a:latin typeface="29LT Bukra Bold"/>
                <a:ea typeface="29LT Bukra Bold"/>
                <a:cs typeface="29LT Bukra Bold"/>
                <a:sym typeface="29LT Bukra Bold"/>
                <a:rtl/>
              </a:rPr>
              <a:t>- مشروعات البنية التحتية الكبرى</a:t>
            </a:r>
          </a:p>
        </p:txBody>
      </p:sp>
      <p:sp>
        <p:nvSpPr>
          <p:cNvPr id="72" name="TextBox 72"/>
          <p:cNvSpPr txBox="1"/>
          <p:nvPr/>
        </p:nvSpPr>
        <p:spPr>
          <a:xfrm>
            <a:off x="-5969363" y="7801839"/>
            <a:ext cx="14605649" cy="1613659"/>
          </a:xfrm>
          <a:prstGeom prst="rect">
            <a:avLst/>
          </a:prstGeom>
        </p:spPr>
        <p:txBody>
          <a:bodyPr lIns="0" tIns="0" rIns="0" bIns="0" rtlCol="0" anchor="t">
            <a:spAutoFit/>
          </a:bodyPr>
          <a:lstStyle/>
          <a:p>
            <a:pPr algn="r" rtl="1">
              <a:lnSpc>
                <a:spcPts val="2578"/>
              </a:lnSpc>
            </a:pPr>
            <a:r>
              <a:rPr lang="en-US" sz="1553" b="1">
                <a:solidFill>
                  <a:srgbClr val="022941"/>
                </a:solidFill>
                <a:latin typeface="29LT Bukra Bold"/>
                <a:ea typeface="29LT Bukra Bold"/>
                <a:cs typeface="29LT Bukra Bold"/>
                <a:sym typeface="29LT Bukra Bold"/>
              </a:rPr>
              <a:t>٢</a:t>
            </a:r>
            <a:r>
              <a:rPr lang="ar-EG" sz="1553" b="1">
                <a:solidFill>
                  <a:srgbClr val="022941"/>
                </a:solidFill>
                <a:latin typeface="29LT Bukra Bold"/>
                <a:ea typeface="29LT Bukra Bold"/>
                <a:cs typeface="29LT Bukra Bold"/>
                <a:sym typeface="29LT Bukra Bold"/>
                <a:rtl/>
              </a:rPr>
              <a:t>- تقارير تحليلية إضافية (</a:t>
            </a:r>
            <a:r>
              <a:rPr lang="en-US" sz="1553" b="1">
                <a:solidFill>
                  <a:srgbClr val="022941"/>
                </a:solidFill>
                <a:latin typeface="29LT Bukra Bold"/>
                <a:ea typeface="29LT Bukra Bold"/>
                <a:cs typeface="29LT Bukra Bold"/>
                <a:sym typeface="29LT Bukra Bold"/>
              </a:rPr>
              <a:t>5,000</a:t>
            </a:r>
            <a:r>
              <a:rPr lang="ar-EG" sz="1553" b="1">
                <a:solidFill>
                  <a:srgbClr val="022941"/>
                </a:solidFill>
                <a:latin typeface="29LT Bukra Bold"/>
                <a:ea typeface="29LT Bukra Bold"/>
                <a:cs typeface="29LT Bukra Bold"/>
                <a:sym typeface="29LT Bukra Bold"/>
                <a:rtl/>
              </a:rPr>
              <a:t>     /تقرير × </a:t>
            </a:r>
            <a:r>
              <a:rPr lang="en-US" sz="1553" b="1">
                <a:solidFill>
                  <a:srgbClr val="022941"/>
                </a:solidFill>
                <a:latin typeface="29LT Bukra Bold"/>
                <a:ea typeface="29LT Bukra Bold"/>
                <a:cs typeface="29LT Bukra Bold"/>
                <a:sym typeface="29LT Bukra Bold"/>
              </a:rPr>
              <a:t>30</a:t>
            </a:r>
            <a:r>
              <a:rPr lang="ar-EG" sz="1553" b="1">
                <a:solidFill>
                  <a:srgbClr val="022941"/>
                </a:solidFill>
                <a:latin typeface="29LT Bukra Bold"/>
                <a:ea typeface="29LT Bukra Bold"/>
                <a:cs typeface="29LT Bukra Bold"/>
                <a:sym typeface="29LT Bukra Bold"/>
                <a:rtl/>
              </a:rPr>
              <a:t> تقرير):</a:t>
            </a:r>
          </a:p>
          <a:p>
            <a:pPr algn="r" rtl="1">
              <a:lnSpc>
                <a:spcPts val="2578"/>
              </a:lnSpc>
            </a:pPr>
            <a:r>
              <a:rPr lang="en-US" sz="1553" b="1">
                <a:solidFill>
                  <a:srgbClr val="022941"/>
                </a:solidFill>
                <a:latin typeface="29LT Bukra Bold"/>
                <a:ea typeface="29LT Bukra Bold"/>
                <a:cs typeface="29LT Bukra Bold"/>
                <a:sym typeface="29LT Bukra Bold"/>
              </a:rPr>
              <a:t>150,000</a:t>
            </a:r>
            <a:r>
              <a:rPr lang="ar-EG" sz="1553" b="1">
                <a:solidFill>
                  <a:srgbClr val="022941"/>
                </a:solidFill>
                <a:latin typeface="29LT Bukra Bold"/>
                <a:ea typeface="29LT Bukra Bold"/>
                <a:cs typeface="29LT Bukra Bold"/>
                <a:sym typeface="29LT Bukra Bold"/>
                <a:rtl/>
              </a:rPr>
              <a:t>     سنويًا</a:t>
            </a:r>
          </a:p>
          <a:p>
            <a:pPr algn="r" rtl="1">
              <a:lnSpc>
                <a:spcPts val="2578"/>
              </a:lnSpc>
            </a:pPr>
            <a:endParaRPr lang="ar-EG" sz="1553" b="1">
              <a:solidFill>
                <a:srgbClr val="022941"/>
              </a:solidFill>
              <a:latin typeface="29LT Bukra Bold"/>
              <a:ea typeface="29LT Bukra Bold"/>
              <a:cs typeface="29LT Bukra Bold"/>
              <a:sym typeface="29LT Bukra Bold"/>
              <a:rtl/>
            </a:endParaRPr>
          </a:p>
          <a:p>
            <a:pPr algn="r" rtl="1">
              <a:lnSpc>
                <a:spcPts val="2578"/>
              </a:lnSpc>
            </a:pPr>
            <a:r>
              <a:rPr lang="en-US" sz="1553" b="1">
                <a:solidFill>
                  <a:srgbClr val="022941"/>
                </a:solidFill>
                <a:latin typeface="29LT Bukra Bold"/>
                <a:ea typeface="29LT Bukra Bold"/>
                <a:cs typeface="29LT Bukra Bold"/>
                <a:sym typeface="29LT Bukra Bold"/>
              </a:rPr>
              <a:t>٤</a:t>
            </a:r>
            <a:r>
              <a:rPr lang="ar-EG" sz="1553" b="1">
                <a:solidFill>
                  <a:srgbClr val="022941"/>
                </a:solidFill>
                <a:latin typeface="29LT Bukra Bold"/>
                <a:ea typeface="29LT Bukra Bold"/>
                <a:cs typeface="29LT Bukra Bold"/>
                <a:sym typeface="29LT Bukra Bold"/>
                <a:rtl/>
              </a:rPr>
              <a:t> - بيع مَسَارِن كباقة كاملة للمقاولين (</a:t>
            </a:r>
            <a:r>
              <a:rPr lang="en-US" sz="1553" b="1">
                <a:solidFill>
                  <a:srgbClr val="022941"/>
                </a:solidFill>
                <a:latin typeface="29LT Bukra Bold"/>
                <a:ea typeface="29LT Bukra Bold"/>
                <a:cs typeface="29LT Bukra Bold"/>
                <a:sym typeface="29LT Bukra Bold"/>
              </a:rPr>
              <a:t>50,000</a:t>
            </a:r>
            <a:r>
              <a:rPr lang="ar-EG" sz="1553" b="1">
                <a:solidFill>
                  <a:srgbClr val="022941"/>
                </a:solidFill>
                <a:latin typeface="29LT Bukra Bold"/>
                <a:ea typeface="29LT Bukra Bold"/>
                <a:cs typeface="29LT Bukra Bold"/>
                <a:sym typeface="29LT Bukra Bold"/>
                <a:rtl/>
              </a:rPr>
              <a:t>      × </a:t>
            </a:r>
            <a:r>
              <a:rPr lang="en-US" sz="1553" b="1">
                <a:solidFill>
                  <a:srgbClr val="022941"/>
                </a:solidFill>
                <a:latin typeface="29LT Bukra Bold"/>
                <a:ea typeface="29LT Bukra Bold"/>
                <a:cs typeface="29LT Bukra Bold"/>
                <a:sym typeface="29LT Bukra Bold"/>
              </a:rPr>
              <a:t>5</a:t>
            </a:r>
            <a:r>
              <a:rPr lang="ar-EG" sz="1553" b="1">
                <a:solidFill>
                  <a:srgbClr val="022941"/>
                </a:solidFill>
                <a:latin typeface="29LT Bukra Bold"/>
                <a:ea typeface="29LT Bukra Bold"/>
                <a:cs typeface="29LT Bukra Bold"/>
                <a:sym typeface="29LT Bukra Bold"/>
                <a:rtl/>
              </a:rPr>
              <a:t>):</a:t>
            </a:r>
          </a:p>
          <a:p>
            <a:pPr algn="r" rtl="1">
              <a:lnSpc>
                <a:spcPts val="2578"/>
              </a:lnSpc>
            </a:pPr>
            <a:r>
              <a:rPr lang="en-US" sz="1553" b="1">
                <a:solidFill>
                  <a:srgbClr val="022941"/>
                </a:solidFill>
                <a:latin typeface="29LT Bukra Bold"/>
                <a:ea typeface="29LT Bukra Bold"/>
                <a:cs typeface="29LT Bukra Bold"/>
                <a:sym typeface="29LT Bukra Bold"/>
              </a:rPr>
              <a:t>250,000</a:t>
            </a:r>
            <a:r>
              <a:rPr lang="ar-EG" sz="1553" b="1">
                <a:solidFill>
                  <a:srgbClr val="022941"/>
                </a:solidFill>
                <a:latin typeface="29LT Bukra Bold"/>
                <a:ea typeface="29LT Bukra Bold"/>
                <a:cs typeface="29LT Bukra Bold"/>
                <a:sym typeface="29LT Bukra Bold"/>
                <a:rtl/>
              </a:rPr>
              <a:t>      إضافية</a:t>
            </a:r>
          </a:p>
        </p:txBody>
      </p:sp>
      <p:sp>
        <p:nvSpPr>
          <p:cNvPr id="73" name="TextBox 73"/>
          <p:cNvSpPr txBox="1"/>
          <p:nvPr/>
        </p:nvSpPr>
        <p:spPr>
          <a:xfrm>
            <a:off x="13854426" y="7298351"/>
            <a:ext cx="1827793" cy="520634"/>
          </a:xfrm>
          <a:prstGeom prst="rect">
            <a:avLst/>
          </a:prstGeom>
        </p:spPr>
        <p:txBody>
          <a:bodyPr lIns="0" tIns="0" rIns="0" bIns="0" rtlCol="0" anchor="t">
            <a:spAutoFit/>
          </a:bodyPr>
          <a:lstStyle/>
          <a:p>
            <a:pPr algn="ctr" rtl="1">
              <a:lnSpc>
                <a:spcPts val="3789"/>
              </a:lnSpc>
              <a:spcBef>
                <a:spcPct val="0"/>
              </a:spcBef>
            </a:pPr>
            <a:r>
              <a:rPr lang="ar-EG" sz="2398" b="1" dirty="0">
                <a:solidFill>
                  <a:srgbClr val="022941"/>
                </a:solidFill>
                <a:latin typeface="29LT Bukra Bold"/>
                <a:ea typeface="29LT Bukra Bold"/>
                <a:cs typeface="29LT Bukra Bold"/>
                <a:sym typeface="29LT Bukra Bold"/>
                <a:rtl/>
              </a:rPr>
              <a:t>الإيــــــــــــرادات </a:t>
            </a:r>
          </a:p>
        </p:txBody>
      </p:sp>
      <p:sp>
        <p:nvSpPr>
          <p:cNvPr id="74" name="Freeform 74"/>
          <p:cNvSpPr/>
          <p:nvPr/>
        </p:nvSpPr>
        <p:spPr>
          <a:xfrm>
            <a:off x="12254031" y="7916139"/>
            <a:ext cx="194384" cy="210787"/>
          </a:xfrm>
          <a:custGeom>
            <a:avLst/>
            <a:gdLst/>
            <a:ahLst/>
            <a:cxnLst/>
            <a:rect l="l" t="t" r="r" b="b"/>
            <a:pathLst>
              <a:path w="194384" h="210787">
                <a:moveTo>
                  <a:pt x="0" y="0"/>
                </a:moveTo>
                <a:lnTo>
                  <a:pt x="194384" y="0"/>
                </a:lnTo>
                <a:lnTo>
                  <a:pt x="194384" y="210787"/>
                </a:lnTo>
                <a:lnTo>
                  <a:pt x="0" y="210787"/>
                </a:lnTo>
                <a:lnTo>
                  <a:pt x="0" y="0"/>
                </a:lnTo>
                <a:close/>
              </a:path>
            </a:pathLst>
          </a:custGeom>
          <a:blipFill>
            <a:blip r:embed="rId8"/>
            <a:stretch>
              <a:fillRect l="-111283" t="-78601" r="-109065" b="-116818"/>
            </a:stretch>
          </a:blipFill>
        </p:spPr>
      </p:sp>
      <p:sp>
        <p:nvSpPr>
          <p:cNvPr id="75" name="Freeform 75"/>
          <p:cNvSpPr/>
          <p:nvPr/>
        </p:nvSpPr>
        <p:spPr>
          <a:xfrm>
            <a:off x="13182099" y="9047513"/>
            <a:ext cx="194384" cy="210787"/>
          </a:xfrm>
          <a:custGeom>
            <a:avLst/>
            <a:gdLst/>
            <a:ahLst/>
            <a:cxnLst/>
            <a:rect l="l" t="t" r="r" b="b"/>
            <a:pathLst>
              <a:path w="194384" h="210787">
                <a:moveTo>
                  <a:pt x="0" y="0"/>
                </a:moveTo>
                <a:lnTo>
                  <a:pt x="194384" y="0"/>
                </a:lnTo>
                <a:lnTo>
                  <a:pt x="194384" y="210787"/>
                </a:lnTo>
                <a:lnTo>
                  <a:pt x="0" y="210787"/>
                </a:lnTo>
                <a:lnTo>
                  <a:pt x="0" y="0"/>
                </a:lnTo>
                <a:close/>
              </a:path>
            </a:pathLst>
          </a:custGeom>
          <a:blipFill>
            <a:blip r:embed="rId8"/>
            <a:stretch>
              <a:fillRect l="-111283" t="-78601" r="-109065" b="-116818"/>
            </a:stretch>
          </a:blipFill>
        </p:spPr>
      </p:sp>
      <p:sp>
        <p:nvSpPr>
          <p:cNvPr id="76" name="Freeform 76"/>
          <p:cNvSpPr/>
          <p:nvPr/>
        </p:nvSpPr>
        <p:spPr>
          <a:xfrm>
            <a:off x="7519480" y="8258356"/>
            <a:ext cx="194384" cy="210787"/>
          </a:xfrm>
          <a:custGeom>
            <a:avLst/>
            <a:gdLst/>
            <a:ahLst/>
            <a:cxnLst/>
            <a:rect l="l" t="t" r="r" b="b"/>
            <a:pathLst>
              <a:path w="194384" h="210787">
                <a:moveTo>
                  <a:pt x="0" y="0"/>
                </a:moveTo>
                <a:lnTo>
                  <a:pt x="194384" y="0"/>
                </a:lnTo>
                <a:lnTo>
                  <a:pt x="194384" y="210787"/>
                </a:lnTo>
                <a:lnTo>
                  <a:pt x="0" y="210787"/>
                </a:lnTo>
                <a:lnTo>
                  <a:pt x="0" y="0"/>
                </a:lnTo>
                <a:close/>
              </a:path>
            </a:pathLst>
          </a:custGeom>
          <a:blipFill>
            <a:blip r:embed="rId8"/>
            <a:stretch>
              <a:fillRect l="-111283" t="-78601" r="-109065" b="-116818"/>
            </a:stretch>
          </a:blipFill>
        </p:spPr>
      </p:sp>
      <p:sp>
        <p:nvSpPr>
          <p:cNvPr id="77" name="Freeform 77"/>
          <p:cNvSpPr/>
          <p:nvPr/>
        </p:nvSpPr>
        <p:spPr>
          <a:xfrm>
            <a:off x="5452344" y="7916139"/>
            <a:ext cx="194384" cy="210787"/>
          </a:xfrm>
          <a:custGeom>
            <a:avLst/>
            <a:gdLst/>
            <a:ahLst/>
            <a:cxnLst/>
            <a:rect l="l" t="t" r="r" b="b"/>
            <a:pathLst>
              <a:path w="194384" h="210787">
                <a:moveTo>
                  <a:pt x="0" y="0"/>
                </a:moveTo>
                <a:lnTo>
                  <a:pt x="194384" y="0"/>
                </a:lnTo>
                <a:lnTo>
                  <a:pt x="194384" y="210787"/>
                </a:lnTo>
                <a:lnTo>
                  <a:pt x="0" y="210787"/>
                </a:lnTo>
                <a:lnTo>
                  <a:pt x="0" y="0"/>
                </a:lnTo>
                <a:close/>
              </a:path>
            </a:pathLst>
          </a:custGeom>
          <a:blipFill>
            <a:blip r:embed="rId8"/>
            <a:stretch>
              <a:fillRect l="-111283" t="-78601" r="-109065" b="-116818"/>
            </a:stretch>
          </a:blipFill>
        </p:spPr>
      </p:sp>
      <p:sp>
        <p:nvSpPr>
          <p:cNvPr id="78" name="Freeform 78"/>
          <p:cNvSpPr/>
          <p:nvPr/>
        </p:nvSpPr>
        <p:spPr>
          <a:xfrm>
            <a:off x="3990259" y="8884352"/>
            <a:ext cx="194384" cy="210787"/>
          </a:xfrm>
          <a:custGeom>
            <a:avLst/>
            <a:gdLst/>
            <a:ahLst/>
            <a:cxnLst/>
            <a:rect l="l" t="t" r="r" b="b"/>
            <a:pathLst>
              <a:path w="194384" h="210787">
                <a:moveTo>
                  <a:pt x="0" y="0"/>
                </a:moveTo>
                <a:lnTo>
                  <a:pt x="194384" y="0"/>
                </a:lnTo>
                <a:lnTo>
                  <a:pt x="194384" y="210786"/>
                </a:lnTo>
                <a:lnTo>
                  <a:pt x="0" y="210786"/>
                </a:lnTo>
                <a:lnTo>
                  <a:pt x="0" y="0"/>
                </a:lnTo>
                <a:close/>
              </a:path>
            </a:pathLst>
          </a:custGeom>
          <a:blipFill>
            <a:blip r:embed="rId8"/>
            <a:stretch>
              <a:fillRect l="-111283" t="-78601" r="-109065" b="-116818"/>
            </a:stretch>
          </a:blipFill>
        </p:spPr>
      </p:sp>
      <p:sp>
        <p:nvSpPr>
          <p:cNvPr id="79" name="Freeform 79"/>
          <p:cNvSpPr/>
          <p:nvPr/>
        </p:nvSpPr>
        <p:spPr>
          <a:xfrm>
            <a:off x="7450604" y="9152907"/>
            <a:ext cx="194384" cy="210787"/>
          </a:xfrm>
          <a:custGeom>
            <a:avLst/>
            <a:gdLst/>
            <a:ahLst/>
            <a:cxnLst/>
            <a:rect l="l" t="t" r="r" b="b"/>
            <a:pathLst>
              <a:path w="194384" h="210787">
                <a:moveTo>
                  <a:pt x="0" y="0"/>
                </a:moveTo>
                <a:lnTo>
                  <a:pt x="194384" y="0"/>
                </a:lnTo>
                <a:lnTo>
                  <a:pt x="194384" y="210786"/>
                </a:lnTo>
                <a:lnTo>
                  <a:pt x="0" y="210786"/>
                </a:lnTo>
                <a:lnTo>
                  <a:pt x="0" y="0"/>
                </a:lnTo>
                <a:close/>
              </a:path>
            </a:pathLst>
          </a:custGeom>
          <a:blipFill>
            <a:blip r:embed="rId8"/>
            <a:stretch>
              <a:fillRect l="-111283" t="-78601" r="-109065" b="-116818"/>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4725380" y="-1973030"/>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17447941" y="1610928"/>
            <a:ext cx="5246522" cy="7495031"/>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3234764" y="-268662"/>
            <a:ext cx="4365577" cy="2405689"/>
            <a:chOff x="0" y="0"/>
            <a:chExt cx="5820769" cy="3207586"/>
          </a:xfrm>
        </p:grpSpPr>
        <p:grpSp>
          <p:nvGrpSpPr>
            <p:cNvPr id="7" name="Group 7"/>
            <p:cNvGrpSpPr/>
            <p:nvPr/>
          </p:nvGrpSpPr>
          <p:grpSpPr>
            <a:xfrm>
              <a:off x="3575459" y="0"/>
              <a:ext cx="2245310" cy="3207586"/>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0" y="1371689"/>
              <a:ext cx="1122655" cy="11226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11" name="Group 11"/>
          <p:cNvGrpSpPr/>
          <p:nvPr/>
        </p:nvGrpSpPr>
        <p:grpSpPr>
          <a:xfrm>
            <a:off x="14120891" y="9021195"/>
            <a:ext cx="3479450" cy="1079521"/>
            <a:chOff x="0" y="0"/>
            <a:chExt cx="8688406" cy="2695631"/>
          </a:xfrm>
        </p:grpSpPr>
        <p:sp>
          <p:nvSpPr>
            <p:cNvPr id="12" name="Freeform 12"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3"/>
              <a:stretch>
                <a:fillRect t="-6429" b="-6427"/>
              </a:stretch>
            </a:blipFill>
          </p:spPr>
        </p:sp>
      </p:grpSp>
      <p:grpSp>
        <p:nvGrpSpPr>
          <p:cNvPr id="13" name="Group 13"/>
          <p:cNvGrpSpPr/>
          <p:nvPr/>
        </p:nvGrpSpPr>
        <p:grpSpPr>
          <a:xfrm>
            <a:off x="1284725" y="695722"/>
            <a:ext cx="999009" cy="1441305"/>
            <a:chOff x="0" y="0"/>
            <a:chExt cx="1332012" cy="1921740"/>
          </a:xfrm>
        </p:grpSpPr>
        <p:sp>
          <p:nvSpPr>
            <p:cNvPr id="14" name="Freeform 14"/>
            <p:cNvSpPr/>
            <p:nvPr/>
          </p:nvSpPr>
          <p:spPr>
            <a:xfrm>
              <a:off x="20560" y="0"/>
              <a:ext cx="1311452" cy="1311452"/>
            </a:xfrm>
            <a:custGeom>
              <a:avLst/>
              <a:gdLst/>
              <a:ahLst/>
              <a:cxnLst/>
              <a:rect l="l" t="t" r="r" b="b"/>
              <a:pathLst>
                <a:path w="1311452" h="1311452">
                  <a:moveTo>
                    <a:pt x="0" y="0"/>
                  </a:moveTo>
                  <a:lnTo>
                    <a:pt x="1311452" y="0"/>
                  </a:lnTo>
                  <a:lnTo>
                    <a:pt x="1311452" y="1311452"/>
                  </a:lnTo>
                  <a:lnTo>
                    <a:pt x="0" y="1311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700000">
              <a:off x="189629" y="816502"/>
              <a:ext cx="915609" cy="915609"/>
            </a:xfrm>
            <a:custGeom>
              <a:avLst/>
              <a:gdLst/>
              <a:ahLst/>
              <a:cxnLst/>
              <a:rect l="l" t="t" r="r" b="b"/>
              <a:pathLst>
                <a:path w="915609" h="915609">
                  <a:moveTo>
                    <a:pt x="0" y="0"/>
                  </a:moveTo>
                  <a:lnTo>
                    <a:pt x="915609" y="0"/>
                  </a:lnTo>
                  <a:lnTo>
                    <a:pt x="915609" y="915609"/>
                  </a:lnTo>
                  <a:lnTo>
                    <a:pt x="0" y="91560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grpSp>
        <p:nvGrpSpPr>
          <p:cNvPr id="16" name="Group 16"/>
          <p:cNvGrpSpPr/>
          <p:nvPr/>
        </p:nvGrpSpPr>
        <p:grpSpPr>
          <a:xfrm rot="5400000">
            <a:off x="13858432" y="4538065"/>
            <a:ext cx="4291668" cy="2510067"/>
            <a:chOff x="0" y="0"/>
            <a:chExt cx="1218698" cy="712780"/>
          </a:xfrm>
        </p:grpSpPr>
        <p:sp>
          <p:nvSpPr>
            <p:cNvPr id="17" name="Freeform 17"/>
            <p:cNvSpPr/>
            <p:nvPr/>
          </p:nvSpPr>
          <p:spPr>
            <a:xfrm>
              <a:off x="0" y="0"/>
              <a:ext cx="1215981" cy="712780"/>
            </a:xfrm>
            <a:custGeom>
              <a:avLst/>
              <a:gdLst/>
              <a:ahLst/>
              <a:cxnLst/>
              <a:rect l="l" t="t" r="r" b="b"/>
              <a:pathLst>
                <a:path w="1215981" h="712780">
                  <a:moveTo>
                    <a:pt x="1001067" y="0"/>
                  </a:moveTo>
                  <a:lnTo>
                    <a:pt x="14432" y="0"/>
                  </a:lnTo>
                  <a:cubicBezTo>
                    <a:pt x="6461" y="0"/>
                    <a:pt x="0" y="6461"/>
                    <a:pt x="0" y="14432"/>
                  </a:cubicBezTo>
                  <a:lnTo>
                    <a:pt x="0" y="698348"/>
                  </a:lnTo>
                  <a:cubicBezTo>
                    <a:pt x="0" y="706319"/>
                    <a:pt x="6461" y="712780"/>
                    <a:pt x="14432" y="712780"/>
                  </a:cubicBezTo>
                  <a:lnTo>
                    <a:pt x="1001067" y="712780"/>
                  </a:lnTo>
                  <a:cubicBezTo>
                    <a:pt x="1009989" y="712780"/>
                    <a:pt x="1018227" y="707994"/>
                    <a:pt x="1022646" y="700243"/>
                  </a:cubicBezTo>
                  <a:lnTo>
                    <a:pt x="1211550" y="368927"/>
                  </a:lnTo>
                  <a:cubicBezTo>
                    <a:pt x="1215981" y="361156"/>
                    <a:pt x="1215981" y="351624"/>
                    <a:pt x="1211550" y="343853"/>
                  </a:cubicBezTo>
                  <a:lnTo>
                    <a:pt x="1022646" y="12537"/>
                  </a:lnTo>
                  <a:cubicBezTo>
                    <a:pt x="1018227" y="4786"/>
                    <a:pt x="1009989" y="0"/>
                    <a:pt x="1001067" y="0"/>
                  </a:cubicBezTo>
                  <a:close/>
                </a:path>
              </a:pathLst>
            </a:custGeom>
            <a:solidFill>
              <a:srgbClr val="FFFFFF"/>
            </a:solidFill>
            <a:ln w="76200" cap="sq">
              <a:gradFill>
                <a:gsLst>
                  <a:gs pos="0">
                    <a:srgbClr val="0097B2">
                      <a:alpha val="100000"/>
                    </a:srgbClr>
                  </a:gs>
                  <a:gs pos="100000">
                    <a:srgbClr val="7ED957">
                      <a:alpha val="100000"/>
                    </a:srgbClr>
                  </a:gs>
                </a:gsLst>
                <a:lin ang="0"/>
              </a:gradFill>
              <a:prstDash val="solid"/>
              <a:miter/>
            </a:ln>
          </p:spPr>
        </p:sp>
        <p:sp>
          <p:nvSpPr>
            <p:cNvPr id="18" name="TextBox 18"/>
            <p:cNvSpPr txBox="1"/>
            <p:nvPr/>
          </p:nvSpPr>
          <p:spPr>
            <a:xfrm>
              <a:off x="0" y="-57150"/>
              <a:ext cx="1104398" cy="76993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5120547" y="2769674"/>
            <a:ext cx="1755181" cy="175518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7F6"/>
            </a:solidFill>
            <a:ln w="95250" cap="sq">
              <a:solidFill>
                <a:srgbClr val="FFFFFF"/>
              </a:solidFill>
              <a:prstDash val="solid"/>
              <a:miter/>
            </a:ln>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5334008" y="2983135"/>
            <a:ext cx="1328259" cy="132825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5"/>
          <p:cNvGrpSpPr/>
          <p:nvPr/>
        </p:nvGrpSpPr>
        <p:grpSpPr>
          <a:xfrm>
            <a:off x="15904294" y="8200860"/>
            <a:ext cx="187688" cy="18768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4994155" y="7128932"/>
            <a:ext cx="2020223" cy="597871"/>
            <a:chOff x="0" y="0"/>
            <a:chExt cx="2845361" cy="842066"/>
          </a:xfrm>
        </p:grpSpPr>
        <p:sp>
          <p:nvSpPr>
            <p:cNvPr id="29" name="Freeform 29"/>
            <p:cNvSpPr/>
            <p:nvPr/>
          </p:nvSpPr>
          <p:spPr>
            <a:xfrm>
              <a:off x="21564" y="0"/>
              <a:ext cx="2802233" cy="836080"/>
            </a:xfrm>
            <a:custGeom>
              <a:avLst/>
              <a:gdLst/>
              <a:ahLst/>
              <a:cxnLst/>
              <a:rect l="l" t="t" r="r" b="b"/>
              <a:pathLst>
                <a:path w="2802233" h="836080">
                  <a:moveTo>
                    <a:pt x="1427499" y="826450"/>
                  </a:moveTo>
                  <a:lnTo>
                    <a:pt x="2797415" y="15616"/>
                  </a:lnTo>
                  <a:cubicBezTo>
                    <a:pt x="2800669" y="13689"/>
                    <a:pt x="2802233" y="9824"/>
                    <a:pt x="2801235" y="6177"/>
                  </a:cubicBezTo>
                  <a:cubicBezTo>
                    <a:pt x="2800236" y="2529"/>
                    <a:pt x="2796921" y="0"/>
                    <a:pt x="2793140" y="0"/>
                  </a:cubicBezTo>
                  <a:lnTo>
                    <a:pt x="9094" y="0"/>
                  </a:lnTo>
                  <a:cubicBezTo>
                    <a:pt x="5312" y="0"/>
                    <a:pt x="1997" y="2529"/>
                    <a:pt x="999" y="6177"/>
                  </a:cubicBezTo>
                  <a:cubicBezTo>
                    <a:pt x="0" y="9824"/>
                    <a:pt x="1564" y="13689"/>
                    <a:pt x="4819" y="15616"/>
                  </a:cubicBezTo>
                  <a:lnTo>
                    <a:pt x="1374734" y="826450"/>
                  </a:lnTo>
                  <a:cubicBezTo>
                    <a:pt x="1391004" y="836080"/>
                    <a:pt x="1411229" y="836080"/>
                    <a:pt x="1427499" y="826450"/>
                  </a:cubicBezTo>
                  <a:close/>
                </a:path>
              </a:pathLst>
            </a:custGeom>
            <a:gradFill rotWithShape="1">
              <a:gsLst>
                <a:gs pos="0">
                  <a:srgbClr val="0097B2">
                    <a:alpha val="100000"/>
                  </a:srgbClr>
                </a:gs>
                <a:gs pos="100000">
                  <a:srgbClr val="7ED957">
                    <a:alpha val="100000"/>
                  </a:srgbClr>
                </a:gs>
              </a:gsLst>
              <a:lin ang="0"/>
            </a:gradFill>
          </p:spPr>
        </p:sp>
        <p:sp>
          <p:nvSpPr>
            <p:cNvPr id="30" name="TextBox 30"/>
            <p:cNvSpPr txBox="1"/>
            <p:nvPr/>
          </p:nvSpPr>
          <p:spPr>
            <a:xfrm>
              <a:off x="444588" y="2998"/>
              <a:ext cx="1956186" cy="448109"/>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rot="5400000">
            <a:off x="10720023" y="4444221"/>
            <a:ext cx="4291668" cy="2510067"/>
            <a:chOff x="0" y="0"/>
            <a:chExt cx="1218698" cy="712780"/>
          </a:xfrm>
        </p:grpSpPr>
        <p:sp>
          <p:nvSpPr>
            <p:cNvPr id="32" name="Freeform 32"/>
            <p:cNvSpPr/>
            <p:nvPr/>
          </p:nvSpPr>
          <p:spPr>
            <a:xfrm>
              <a:off x="0" y="0"/>
              <a:ext cx="1215981" cy="712780"/>
            </a:xfrm>
            <a:custGeom>
              <a:avLst/>
              <a:gdLst/>
              <a:ahLst/>
              <a:cxnLst/>
              <a:rect l="l" t="t" r="r" b="b"/>
              <a:pathLst>
                <a:path w="1215981" h="712780">
                  <a:moveTo>
                    <a:pt x="1001067" y="0"/>
                  </a:moveTo>
                  <a:lnTo>
                    <a:pt x="14432" y="0"/>
                  </a:lnTo>
                  <a:cubicBezTo>
                    <a:pt x="6461" y="0"/>
                    <a:pt x="0" y="6461"/>
                    <a:pt x="0" y="14432"/>
                  </a:cubicBezTo>
                  <a:lnTo>
                    <a:pt x="0" y="698348"/>
                  </a:lnTo>
                  <a:cubicBezTo>
                    <a:pt x="0" y="706319"/>
                    <a:pt x="6461" y="712780"/>
                    <a:pt x="14432" y="712780"/>
                  </a:cubicBezTo>
                  <a:lnTo>
                    <a:pt x="1001067" y="712780"/>
                  </a:lnTo>
                  <a:cubicBezTo>
                    <a:pt x="1009989" y="712780"/>
                    <a:pt x="1018227" y="707994"/>
                    <a:pt x="1022646" y="700243"/>
                  </a:cubicBezTo>
                  <a:lnTo>
                    <a:pt x="1211550" y="368927"/>
                  </a:lnTo>
                  <a:cubicBezTo>
                    <a:pt x="1215981" y="361156"/>
                    <a:pt x="1215981" y="351624"/>
                    <a:pt x="1211550" y="343853"/>
                  </a:cubicBezTo>
                  <a:lnTo>
                    <a:pt x="1022646" y="12537"/>
                  </a:lnTo>
                  <a:cubicBezTo>
                    <a:pt x="1018227" y="4786"/>
                    <a:pt x="1009989" y="0"/>
                    <a:pt x="1001067" y="0"/>
                  </a:cubicBezTo>
                  <a:close/>
                </a:path>
              </a:pathLst>
            </a:custGeom>
            <a:solidFill>
              <a:srgbClr val="FFFFFF"/>
            </a:solidFill>
            <a:ln w="76200" cap="sq">
              <a:gradFill>
                <a:gsLst>
                  <a:gs pos="0">
                    <a:srgbClr val="0097B2">
                      <a:alpha val="100000"/>
                    </a:srgbClr>
                  </a:gs>
                  <a:gs pos="100000">
                    <a:srgbClr val="7ED957">
                      <a:alpha val="100000"/>
                    </a:srgbClr>
                  </a:gs>
                </a:gsLst>
                <a:lin ang="0"/>
              </a:gradFill>
              <a:prstDash val="solid"/>
              <a:miter/>
            </a:ln>
          </p:spPr>
        </p:sp>
        <p:sp>
          <p:nvSpPr>
            <p:cNvPr id="33" name="TextBox 33"/>
            <p:cNvSpPr txBox="1"/>
            <p:nvPr/>
          </p:nvSpPr>
          <p:spPr>
            <a:xfrm>
              <a:off x="0" y="-57150"/>
              <a:ext cx="1104398" cy="76993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4" name="Group 34"/>
          <p:cNvGrpSpPr/>
          <p:nvPr/>
        </p:nvGrpSpPr>
        <p:grpSpPr>
          <a:xfrm>
            <a:off x="11982138" y="2675829"/>
            <a:ext cx="1755181" cy="175518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7F6"/>
            </a:solidFill>
            <a:ln w="95250" cap="sq">
              <a:gradFill>
                <a:gsLst>
                  <a:gs pos="0">
                    <a:srgbClr val="000000">
                      <a:alpha val="100000"/>
                    </a:srgbClr>
                  </a:gs>
                  <a:gs pos="100000">
                    <a:srgbClr val="3533CD">
                      <a:alpha val="100000"/>
                    </a:srgbClr>
                  </a:gs>
                </a:gsLst>
                <a:lin ang="0"/>
              </a:gradFill>
              <a:prstDash val="solid"/>
              <a:miter/>
            </a:ln>
          </p:spPr>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2195599" y="2889290"/>
            <a:ext cx="1328259" cy="1328259"/>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39" name="TextBox 39"/>
            <p:cNvSpPr txBox="1"/>
            <p:nvPr/>
          </p:nvSpPr>
          <p:spPr>
            <a:xfrm>
              <a:off x="76200" y="19050"/>
              <a:ext cx="660400" cy="71755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0" name="Group 40"/>
          <p:cNvGrpSpPr/>
          <p:nvPr/>
        </p:nvGrpSpPr>
        <p:grpSpPr>
          <a:xfrm>
            <a:off x="12765884" y="8107016"/>
            <a:ext cx="187688" cy="187688"/>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1855746" y="7035088"/>
            <a:ext cx="2020223" cy="597871"/>
            <a:chOff x="0" y="0"/>
            <a:chExt cx="2845361" cy="842066"/>
          </a:xfrm>
        </p:grpSpPr>
        <p:sp>
          <p:nvSpPr>
            <p:cNvPr id="44" name="Freeform 44"/>
            <p:cNvSpPr/>
            <p:nvPr/>
          </p:nvSpPr>
          <p:spPr>
            <a:xfrm>
              <a:off x="21564" y="0"/>
              <a:ext cx="2802233" cy="836080"/>
            </a:xfrm>
            <a:custGeom>
              <a:avLst/>
              <a:gdLst/>
              <a:ahLst/>
              <a:cxnLst/>
              <a:rect l="l" t="t" r="r" b="b"/>
              <a:pathLst>
                <a:path w="2802233" h="836080">
                  <a:moveTo>
                    <a:pt x="1427499" y="826450"/>
                  </a:moveTo>
                  <a:lnTo>
                    <a:pt x="2797415" y="15616"/>
                  </a:lnTo>
                  <a:cubicBezTo>
                    <a:pt x="2800669" y="13689"/>
                    <a:pt x="2802233" y="9824"/>
                    <a:pt x="2801235" y="6177"/>
                  </a:cubicBezTo>
                  <a:cubicBezTo>
                    <a:pt x="2800236" y="2529"/>
                    <a:pt x="2796921" y="0"/>
                    <a:pt x="2793140" y="0"/>
                  </a:cubicBezTo>
                  <a:lnTo>
                    <a:pt x="9094" y="0"/>
                  </a:lnTo>
                  <a:cubicBezTo>
                    <a:pt x="5312" y="0"/>
                    <a:pt x="1997" y="2529"/>
                    <a:pt x="999" y="6177"/>
                  </a:cubicBezTo>
                  <a:cubicBezTo>
                    <a:pt x="0" y="9824"/>
                    <a:pt x="1564" y="13689"/>
                    <a:pt x="4819" y="15616"/>
                  </a:cubicBezTo>
                  <a:lnTo>
                    <a:pt x="1374734" y="826450"/>
                  </a:lnTo>
                  <a:cubicBezTo>
                    <a:pt x="1391004" y="836080"/>
                    <a:pt x="1411229" y="836080"/>
                    <a:pt x="1427499" y="826450"/>
                  </a:cubicBezTo>
                  <a:close/>
                </a:path>
              </a:pathLst>
            </a:custGeom>
            <a:gradFill rotWithShape="1">
              <a:gsLst>
                <a:gs pos="0">
                  <a:srgbClr val="0097B2">
                    <a:alpha val="100000"/>
                  </a:srgbClr>
                </a:gs>
                <a:gs pos="100000">
                  <a:srgbClr val="7ED957">
                    <a:alpha val="100000"/>
                  </a:srgbClr>
                </a:gs>
              </a:gsLst>
              <a:lin ang="0"/>
            </a:gradFill>
          </p:spPr>
        </p:sp>
        <p:sp>
          <p:nvSpPr>
            <p:cNvPr id="45" name="TextBox 45"/>
            <p:cNvSpPr txBox="1"/>
            <p:nvPr/>
          </p:nvSpPr>
          <p:spPr>
            <a:xfrm>
              <a:off x="444588" y="2998"/>
              <a:ext cx="1956186" cy="448109"/>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rot="5400000">
            <a:off x="7289736" y="4538065"/>
            <a:ext cx="4291668" cy="2510067"/>
            <a:chOff x="0" y="0"/>
            <a:chExt cx="1218698" cy="712780"/>
          </a:xfrm>
        </p:grpSpPr>
        <p:sp>
          <p:nvSpPr>
            <p:cNvPr id="47" name="Freeform 47"/>
            <p:cNvSpPr/>
            <p:nvPr/>
          </p:nvSpPr>
          <p:spPr>
            <a:xfrm>
              <a:off x="0" y="0"/>
              <a:ext cx="1215981" cy="712780"/>
            </a:xfrm>
            <a:custGeom>
              <a:avLst/>
              <a:gdLst/>
              <a:ahLst/>
              <a:cxnLst/>
              <a:rect l="l" t="t" r="r" b="b"/>
              <a:pathLst>
                <a:path w="1215981" h="712780">
                  <a:moveTo>
                    <a:pt x="1001067" y="0"/>
                  </a:moveTo>
                  <a:lnTo>
                    <a:pt x="14432" y="0"/>
                  </a:lnTo>
                  <a:cubicBezTo>
                    <a:pt x="6461" y="0"/>
                    <a:pt x="0" y="6461"/>
                    <a:pt x="0" y="14432"/>
                  </a:cubicBezTo>
                  <a:lnTo>
                    <a:pt x="0" y="698348"/>
                  </a:lnTo>
                  <a:cubicBezTo>
                    <a:pt x="0" y="706319"/>
                    <a:pt x="6461" y="712780"/>
                    <a:pt x="14432" y="712780"/>
                  </a:cubicBezTo>
                  <a:lnTo>
                    <a:pt x="1001067" y="712780"/>
                  </a:lnTo>
                  <a:cubicBezTo>
                    <a:pt x="1009989" y="712780"/>
                    <a:pt x="1018227" y="707994"/>
                    <a:pt x="1022646" y="700243"/>
                  </a:cubicBezTo>
                  <a:lnTo>
                    <a:pt x="1211550" y="368927"/>
                  </a:lnTo>
                  <a:cubicBezTo>
                    <a:pt x="1215981" y="361156"/>
                    <a:pt x="1215981" y="351624"/>
                    <a:pt x="1211550" y="343853"/>
                  </a:cubicBezTo>
                  <a:lnTo>
                    <a:pt x="1022646" y="12537"/>
                  </a:lnTo>
                  <a:cubicBezTo>
                    <a:pt x="1018227" y="4786"/>
                    <a:pt x="1009989" y="0"/>
                    <a:pt x="1001067" y="0"/>
                  </a:cubicBezTo>
                  <a:close/>
                </a:path>
              </a:pathLst>
            </a:custGeom>
            <a:solidFill>
              <a:srgbClr val="FFFFFF"/>
            </a:solidFill>
            <a:ln w="76200" cap="sq">
              <a:gradFill>
                <a:gsLst>
                  <a:gs pos="0">
                    <a:srgbClr val="0097B2">
                      <a:alpha val="100000"/>
                    </a:srgbClr>
                  </a:gs>
                  <a:gs pos="100000">
                    <a:srgbClr val="7ED957">
                      <a:alpha val="100000"/>
                    </a:srgbClr>
                  </a:gs>
                </a:gsLst>
                <a:lin ang="0"/>
              </a:gradFill>
              <a:prstDash val="solid"/>
              <a:miter/>
            </a:ln>
          </p:spPr>
        </p:sp>
        <p:sp>
          <p:nvSpPr>
            <p:cNvPr id="48" name="TextBox 48"/>
            <p:cNvSpPr txBox="1"/>
            <p:nvPr/>
          </p:nvSpPr>
          <p:spPr>
            <a:xfrm>
              <a:off x="0" y="-57150"/>
              <a:ext cx="1104398" cy="76993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9" name="Group 49"/>
          <p:cNvGrpSpPr/>
          <p:nvPr/>
        </p:nvGrpSpPr>
        <p:grpSpPr>
          <a:xfrm>
            <a:off x="8551851" y="2769674"/>
            <a:ext cx="1755181" cy="1755181"/>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7F6"/>
            </a:solidFill>
            <a:ln w="95250" cap="sq">
              <a:gradFill>
                <a:gsLst>
                  <a:gs pos="0">
                    <a:srgbClr val="000000">
                      <a:alpha val="100000"/>
                    </a:srgbClr>
                  </a:gs>
                  <a:gs pos="100000">
                    <a:srgbClr val="3533CD">
                      <a:alpha val="100000"/>
                    </a:srgbClr>
                  </a:gs>
                </a:gsLst>
                <a:lin ang="0"/>
              </a:gradFill>
              <a:prstDash val="solid"/>
              <a:miter/>
            </a:ln>
          </p:spPr>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9335597" y="8200860"/>
            <a:ext cx="187688" cy="187688"/>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54" name="TextBox 5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55" name="Group 55"/>
          <p:cNvGrpSpPr/>
          <p:nvPr/>
        </p:nvGrpSpPr>
        <p:grpSpPr>
          <a:xfrm>
            <a:off x="8425459" y="7128932"/>
            <a:ext cx="2020223" cy="597871"/>
            <a:chOff x="0" y="0"/>
            <a:chExt cx="2845361" cy="842066"/>
          </a:xfrm>
        </p:grpSpPr>
        <p:sp>
          <p:nvSpPr>
            <p:cNvPr id="56" name="Freeform 56"/>
            <p:cNvSpPr/>
            <p:nvPr/>
          </p:nvSpPr>
          <p:spPr>
            <a:xfrm>
              <a:off x="21564" y="0"/>
              <a:ext cx="2802233" cy="836080"/>
            </a:xfrm>
            <a:custGeom>
              <a:avLst/>
              <a:gdLst/>
              <a:ahLst/>
              <a:cxnLst/>
              <a:rect l="l" t="t" r="r" b="b"/>
              <a:pathLst>
                <a:path w="2802233" h="836080">
                  <a:moveTo>
                    <a:pt x="1427499" y="826450"/>
                  </a:moveTo>
                  <a:lnTo>
                    <a:pt x="2797415" y="15616"/>
                  </a:lnTo>
                  <a:cubicBezTo>
                    <a:pt x="2800669" y="13689"/>
                    <a:pt x="2802233" y="9824"/>
                    <a:pt x="2801235" y="6177"/>
                  </a:cubicBezTo>
                  <a:cubicBezTo>
                    <a:pt x="2800236" y="2529"/>
                    <a:pt x="2796921" y="0"/>
                    <a:pt x="2793140" y="0"/>
                  </a:cubicBezTo>
                  <a:lnTo>
                    <a:pt x="9094" y="0"/>
                  </a:lnTo>
                  <a:cubicBezTo>
                    <a:pt x="5312" y="0"/>
                    <a:pt x="1997" y="2529"/>
                    <a:pt x="999" y="6177"/>
                  </a:cubicBezTo>
                  <a:cubicBezTo>
                    <a:pt x="0" y="9824"/>
                    <a:pt x="1564" y="13689"/>
                    <a:pt x="4819" y="15616"/>
                  </a:cubicBezTo>
                  <a:lnTo>
                    <a:pt x="1374734" y="826450"/>
                  </a:lnTo>
                  <a:cubicBezTo>
                    <a:pt x="1391004" y="836080"/>
                    <a:pt x="1411229" y="836080"/>
                    <a:pt x="1427499" y="826450"/>
                  </a:cubicBezTo>
                  <a:close/>
                </a:path>
              </a:pathLst>
            </a:custGeom>
            <a:gradFill rotWithShape="1">
              <a:gsLst>
                <a:gs pos="0">
                  <a:srgbClr val="0097B2">
                    <a:alpha val="100000"/>
                  </a:srgbClr>
                </a:gs>
                <a:gs pos="100000">
                  <a:srgbClr val="7ED957">
                    <a:alpha val="100000"/>
                  </a:srgbClr>
                </a:gs>
              </a:gsLst>
              <a:lin ang="0"/>
            </a:gradFill>
          </p:spPr>
        </p:sp>
        <p:sp>
          <p:nvSpPr>
            <p:cNvPr id="57" name="TextBox 57"/>
            <p:cNvSpPr txBox="1"/>
            <p:nvPr/>
          </p:nvSpPr>
          <p:spPr>
            <a:xfrm>
              <a:off x="444588" y="2998"/>
              <a:ext cx="1956186" cy="448109"/>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rot="5400000">
            <a:off x="3770019" y="4444221"/>
            <a:ext cx="4291668" cy="2510067"/>
            <a:chOff x="0" y="0"/>
            <a:chExt cx="1218698" cy="712780"/>
          </a:xfrm>
        </p:grpSpPr>
        <p:sp>
          <p:nvSpPr>
            <p:cNvPr id="59" name="Freeform 59"/>
            <p:cNvSpPr/>
            <p:nvPr/>
          </p:nvSpPr>
          <p:spPr>
            <a:xfrm>
              <a:off x="0" y="0"/>
              <a:ext cx="1215981" cy="712780"/>
            </a:xfrm>
            <a:custGeom>
              <a:avLst/>
              <a:gdLst/>
              <a:ahLst/>
              <a:cxnLst/>
              <a:rect l="l" t="t" r="r" b="b"/>
              <a:pathLst>
                <a:path w="1215981" h="712780">
                  <a:moveTo>
                    <a:pt x="1001067" y="0"/>
                  </a:moveTo>
                  <a:lnTo>
                    <a:pt x="14432" y="0"/>
                  </a:lnTo>
                  <a:cubicBezTo>
                    <a:pt x="6461" y="0"/>
                    <a:pt x="0" y="6461"/>
                    <a:pt x="0" y="14432"/>
                  </a:cubicBezTo>
                  <a:lnTo>
                    <a:pt x="0" y="698348"/>
                  </a:lnTo>
                  <a:cubicBezTo>
                    <a:pt x="0" y="706319"/>
                    <a:pt x="6461" y="712780"/>
                    <a:pt x="14432" y="712780"/>
                  </a:cubicBezTo>
                  <a:lnTo>
                    <a:pt x="1001067" y="712780"/>
                  </a:lnTo>
                  <a:cubicBezTo>
                    <a:pt x="1009989" y="712780"/>
                    <a:pt x="1018227" y="707994"/>
                    <a:pt x="1022646" y="700243"/>
                  </a:cubicBezTo>
                  <a:lnTo>
                    <a:pt x="1211550" y="368927"/>
                  </a:lnTo>
                  <a:cubicBezTo>
                    <a:pt x="1215981" y="361156"/>
                    <a:pt x="1215981" y="351624"/>
                    <a:pt x="1211550" y="343853"/>
                  </a:cubicBezTo>
                  <a:lnTo>
                    <a:pt x="1022646" y="12537"/>
                  </a:lnTo>
                  <a:cubicBezTo>
                    <a:pt x="1018227" y="4786"/>
                    <a:pt x="1009989" y="0"/>
                    <a:pt x="1001067" y="0"/>
                  </a:cubicBezTo>
                  <a:close/>
                </a:path>
              </a:pathLst>
            </a:custGeom>
            <a:solidFill>
              <a:srgbClr val="FFFFFF"/>
            </a:solidFill>
            <a:ln w="76200" cap="sq">
              <a:gradFill>
                <a:gsLst>
                  <a:gs pos="0">
                    <a:srgbClr val="0097B2">
                      <a:alpha val="100000"/>
                    </a:srgbClr>
                  </a:gs>
                  <a:gs pos="100000">
                    <a:srgbClr val="7ED957">
                      <a:alpha val="100000"/>
                    </a:srgbClr>
                  </a:gs>
                </a:gsLst>
                <a:lin ang="0"/>
              </a:gradFill>
              <a:prstDash val="solid"/>
              <a:miter/>
            </a:ln>
          </p:spPr>
        </p:sp>
        <p:sp>
          <p:nvSpPr>
            <p:cNvPr id="60" name="TextBox 60"/>
            <p:cNvSpPr txBox="1"/>
            <p:nvPr/>
          </p:nvSpPr>
          <p:spPr>
            <a:xfrm>
              <a:off x="0" y="-57150"/>
              <a:ext cx="1104398" cy="76993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1" name="Group 61"/>
          <p:cNvGrpSpPr/>
          <p:nvPr/>
        </p:nvGrpSpPr>
        <p:grpSpPr>
          <a:xfrm>
            <a:off x="5032134" y="2675829"/>
            <a:ext cx="1755181" cy="1755181"/>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7F6"/>
            </a:solidFill>
            <a:ln w="95250" cap="sq">
              <a:gradFill>
                <a:gsLst>
                  <a:gs pos="0">
                    <a:srgbClr val="000000">
                      <a:alpha val="100000"/>
                    </a:srgbClr>
                  </a:gs>
                  <a:gs pos="100000">
                    <a:srgbClr val="3533CD">
                      <a:alpha val="100000"/>
                    </a:srgbClr>
                  </a:gs>
                </a:gsLst>
                <a:lin ang="0"/>
              </a:gradFill>
              <a:prstDash val="solid"/>
              <a:miter/>
            </a:ln>
          </p:spPr>
        </p:sp>
        <p:sp>
          <p:nvSpPr>
            <p:cNvPr id="63" name="TextBox 6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64" name="Group 64"/>
          <p:cNvGrpSpPr/>
          <p:nvPr/>
        </p:nvGrpSpPr>
        <p:grpSpPr>
          <a:xfrm>
            <a:off x="5245595" y="2889290"/>
            <a:ext cx="1328259" cy="1328259"/>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66" name="TextBox 66"/>
            <p:cNvSpPr txBox="1"/>
            <p:nvPr/>
          </p:nvSpPr>
          <p:spPr>
            <a:xfrm>
              <a:off x="76200" y="19050"/>
              <a:ext cx="660400" cy="71755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7" name="Group 67"/>
          <p:cNvGrpSpPr/>
          <p:nvPr/>
        </p:nvGrpSpPr>
        <p:grpSpPr>
          <a:xfrm>
            <a:off x="5815880" y="8107016"/>
            <a:ext cx="187688" cy="187688"/>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69" name="TextBox 6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0" name="Group 70"/>
          <p:cNvGrpSpPr/>
          <p:nvPr/>
        </p:nvGrpSpPr>
        <p:grpSpPr>
          <a:xfrm>
            <a:off x="4905741" y="7035088"/>
            <a:ext cx="2020223" cy="597871"/>
            <a:chOff x="0" y="0"/>
            <a:chExt cx="2845361" cy="842066"/>
          </a:xfrm>
        </p:grpSpPr>
        <p:sp>
          <p:nvSpPr>
            <p:cNvPr id="71" name="Freeform 71"/>
            <p:cNvSpPr/>
            <p:nvPr/>
          </p:nvSpPr>
          <p:spPr>
            <a:xfrm>
              <a:off x="21564" y="0"/>
              <a:ext cx="2802233" cy="836080"/>
            </a:xfrm>
            <a:custGeom>
              <a:avLst/>
              <a:gdLst/>
              <a:ahLst/>
              <a:cxnLst/>
              <a:rect l="l" t="t" r="r" b="b"/>
              <a:pathLst>
                <a:path w="2802233" h="836080">
                  <a:moveTo>
                    <a:pt x="1427499" y="826450"/>
                  </a:moveTo>
                  <a:lnTo>
                    <a:pt x="2797415" y="15616"/>
                  </a:lnTo>
                  <a:cubicBezTo>
                    <a:pt x="2800669" y="13689"/>
                    <a:pt x="2802233" y="9824"/>
                    <a:pt x="2801235" y="6177"/>
                  </a:cubicBezTo>
                  <a:cubicBezTo>
                    <a:pt x="2800236" y="2529"/>
                    <a:pt x="2796921" y="0"/>
                    <a:pt x="2793140" y="0"/>
                  </a:cubicBezTo>
                  <a:lnTo>
                    <a:pt x="9094" y="0"/>
                  </a:lnTo>
                  <a:cubicBezTo>
                    <a:pt x="5312" y="0"/>
                    <a:pt x="1997" y="2529"/>
                    <a:pt x="999" y="6177"/>
                  </a:cubicBezTo>
                  <a:cubicBezTo>
                    <a:pt x="0" y="9824"/>
                    <a:pt x="1564" y="13689"/>
                    <a:pt x="4819" y="15616"/>
                  </a:cubicBezTo>
                  <a:lnTo>
                    <a:pt x="1374734" y="826450"/>
                  </a:lnTo>
                  <a:cubicBezTo>
                    <a:pt x="1391004" y="836080"/>
                    <a:pt x="1411229" y="836080"/>
                    <a:pt x="1427499" y="826450"/>
                  </a:cubicBezTo>
                  <a:close/>
                </a:path>
              </a:pathLst>
            </a:custGeom>
            <a:gradFill rotWithShape="1">
              <a:gsLst>
                <a:gs pos="0">
                  <a:srgbClr val="0097B2">
                    <a:alpha val="100000"/>
                  </a:srgbClr>
                </a:gs>
                <a:gs pos="100000">
                  <a:srgbClr val="7ED957">
                    <a:alpha val="100000"/>
                  </a:srgbClr>
                </a:gs>
              </a:gsLst>
              <a:lin ang="0"/>
            </a:gradFill>
          </p:spPr>
        </p:sp>
        <p:sp>
          <p:nvSpPr>
            <p:cNvPr id="72" name="TextBox 72"/>
            <p:cNvSpPr txBox="1"/>
            <p:nvPr/>
          </p:nvSpPr>
          <p:spPr>
            <a:xfrm>
              <a:off x="444588" y="2998"/>
              <a:ext cx="1956186" cy="448109"/>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rot="5400000">
            <a:off x="137899" y="4538065"/>
            <a:ext cx="4291668" cy="2510067"/>
            <a:chOff x="0" y="0"/>
            <a:chExt cx="1218698" cy="712780"/>
          </a:xfrm>
        </p:grpSpPr>
        <p:sp>
          <p:nvSpPr>
            <p:cNvPr id="74" name="Freeform 74"/>
            <p:cNvSpPr/>
            <p:nvPr/>
          </p:nvSpPr>
          <p:spPr>
            <a:xfrm>
              <a:off x="0" y="0"/>
              <a:ext cx="1215981" cy="712780"/>
            </a:xfrm>
            <a:custGeom>
              <a:avLst/>
              <a:gdLst/>
              <a:ahLst/>
              <a:cxnLst/>
              <a:rect l="l" t="t" r="r" b="b"/>
              <a:pathLst>
                <a:path w="1215981" h="712780">
                  <a:moveTo>
                    <a:pt x="1001067" y="0"/>
                  </a:moveTo>
                  <a:lnTo>
                    <a:pt x="14432" y="0"/>
                  </a:lnTo>
                  <a:cubicBezTo>
                    <a:pt x="6461" y="0"/>
                    <a:pt x="0" y="6461"/>
                    <a:pt x="0" y="14432"/>
                  </a:cubicBezTo>
                  <a:lnTo>
                    <a:pt x="0" y="698348"/>
                  </a:lnTo>
                  <a:cubicBezTo>
                    <a:pt x="0" y="706319"/>
                    <a:pt x="6461" y="712780"/>
                    <a:pt x="14432" y="712780"/>
                  </a:cubicBezTo>
                  <a:lnTo>
                    <a:pt x="1001067" y="712780"/>
                  </a:lnTo>
                  <a:cubicBezTo>
                    <a:pt x="1009989" y="712780"/>
                    <a:pt x="1018227" y="707994"/>
                    <a:pt x="1022646" y="700243"/>
                  </a:cubicBezTo>
                  <a:lnTo>
                    <a:pt x="1211550" y="368927"/>
                  </a:lnTo>
                  <a:cubicBezTo>
                    <a:pt x="1215981" y="361156"/>
                    <a:pt x="1215981" y="351624"/>
                    <a:pt x="1211550" y="343853"/>
                  </a:cubicBezTo>
                  <a:lnTo>
                    <a:pt x="1022646" y="12537"/>
                  </a:lnTo>
                  <a:cubicBezTo>
                    <a:pt x="1018227" y="4786"/>
                    <a:pt x="1009989" y="0"/>
                    <a:pt x="1001067" y="0"/>
                  </a:cubicBezTo>
                  <a:close/>
                </a:path>
              </a:pathLst>
            </a:custGeom>
            <a:solidFill>
              <a:srgbClr val="FFFFFF"/>
            </a:solidFill>
            <a:ln w="76200" cap="sq">
              <a:gradFill>
                <a:gsLst>
                  <a:gs pos="0">
                    <a:srgbClr val="0097B2">
                      <a:alpha val="100000"/>
                    </a:srgbClr>
                  </a:gs>
                  <a:gs pos="100000">
                    <a:srgbClr val="7ED957">
                      <a:alpha val="100000"/>
                    </a:srgbClr>
                  </a:gs>
                </a:gsLst>
                <a:lin ang="0"/>
              </a:gradFill>
              <a:prstDash val="solid"/>
              <a:miter/>
            </a:ln>
          </p:spPr>
        </p:sp>
        <p:sp>
          <p:nvSpPr>
            <p:cNvPr id="75" name="TextBox 75"/>
            <p:cNvSpPr txBox="1"/>
            <p:nvPr/>
          </p:nvSpPr>
          <p:spPr>
            <a:xfrm>
              <a:off x="0" y="-57150"/>
              <a:ext cx="1104398" cy="76993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6" name="Group 76"/>
          <p:cNvGrpSpPr/>
          <p:nvPr/>
        </p:nvGrpSpPr>
        <p:grpSpPr>
          <a:xfrm>
            <a:off x="1400015" y="2769674"/>
            <a:ext cx="1755181" cy="1755181"/>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7F6"/>
            </a:solidFill>
            <a:ln w="95250" cap="sq">
              <a:gradFill>
                <a:gsLst>
                  <a:gs pos="0">
                    <a:srgbClr val="000000">
                      <a:alpha val="100000"/>
                    </a:srgbClr>
                  </a:gs>
                  <a:gs pos="100000">
                    <a:srgbClr val="3533CD">
                      <a:alpha val="100000"/>
                    </a:srgbClr>
                  </a:gs>
                </a:gsLst>
                <a:lin ang="0"/>
              </a:gradFill>
              <a:prstDash val="solid"/>
              <a:miter/>
            </a:ln>
          </p:spPr>
        </p:sp>
        <p:sp>
          <p:nvSpPr>
            <p:cNvPr id="78" name="TextBox 7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9" name="Group 79"/>
          <p:cNvGrpSpPr/>
          <p:nvPr/>
        </p:nvGrpSpPr>
        <p:grpSpPr>
          <a:xfrm>
            <a:off x="1613476" y="2983135"/>
            <a:ext cx="1328259" cy="1328259"/>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81" name="TextBox 81"/>
            <p:cNvSpPr txBox="1"/>
            <p:nvPr/>
          </p:nvSpPr>
          <p:spPr>
            <a:xfrm>
              <a:off x="76200" y="19050"/>
              <a:ext cx="660400" cy="71755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2" name="Group 82"/>
          <p:cNvGrpSpPr/>
          <p:nvPr/>
        </p:nvGrpSpPr>
        <p:grpSpPr>
          <a:xfrm>
            <a:off x="2183761" y="8200860"/>
            <a:ext cx="187688" cy="187688"/>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84" name="TextBox 8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85" name="Freeform 85"/>
          <p:cNvSpPr/>
          <p:nvPr/>
        </p:nvSpPr>
        <p:spPr>
          <a:xfrm>
            <a:off x="15520524" y="3169650"/>
            <a:ext cx="955227" cy="955227"/>
          </a:xfrm>
          <a:custGeom>
            <a:avLst/>
            <a:gdLst/>
            <a:ahLst/>
            <a:cxnLst/>
            <a:rect l="l" t="t" r="r" b="b"/>
            <a:pathLst>
              <a:path w="955227" h="955227">
                <a:moveTo>
                  <a:pt x="0" y="0"/>
                </a:moveTo>
                <a:lnTo>
                  <a:pt x="955228" y="0"/>
                </a:lnTo>
                <a:lnTo>
                  <a:pt x="955228" y="955228"/>
                </a:lnTo>
                <a:lnTo>
                  <a:pt x="0" y="9552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6" name="Freeform 86"/>
          <p:cNvSpPr/>
          <p:nvPr/>
        </p:nvSpPr>
        <p:spPr>
          <a:xfrm>
            <a:off x="12399914" y="3201928"/>
            <a:ext cx="931885" cy="782784"/>
          </a:xfrm>
          <a:custGeom>
            <a:avLst/>
            <a:gdLst/>
            <a:ahLst/>
            <a:cxnLst/>
            <a:rect l="l" t="t" r="r" b="b"/>
            <a:pathLst>
              <a:path w="931885" h="782784">
                <a:moveTo>
                  <a:pt x="0" y="0"/>
                </a:moveTo>
                <a:lnTo>
                  <a:pt x="931886" y="0"/>
                </a:lnTo>
                <a:lnTo>
                  <a:pt x="931886" y="782784"/>
                </a:lnTo>
                <a:lnTo>
                  <a:pt x="0" y="7827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7" name="Freeform 87"/>
          <p:cNvSpPr/>
          <p:nvPr/>
        </p:nvSpPr>
        <p:spPr>
          <a:xfrm>
            <a:off x="5315299" y="2964509"/>
            <a:ext cx="1201107" cy="1197813"/>
          </a:xfrm>
          <a:custGeom>
            <a:avLst/>
            <a:gdLst/>
            <a:ahLst/>
            <a:cxnLst/>
            <a:rect l="l" t="t" r="r" b="b"/>
            <a:pathLst>
              <a:path w="1201107" h="1197813">
                <a:moveTo>
                  <a:pt x="0" y="0"/>
                </a:moveTo>
                <a:lnTo>
                  <a:pt x="1201107" y="0"/>
                </a:lnTo>
                <a:lnTo>
                  <a:pt x="1201107" y="1197814"/>
                </a:lnTo>
                <a:lnTo>
                  <a:pt x="0" y="11978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8" name="Freeform 88"/>
          <p:cNvSpPr/>
          <p:nvPr/>
        </p:nvSpPr>
        <p:spPr>
          <a:xfrm>
            <a:off x="1695379" y="3136425"/>
            <a:ext cx="976763" cy="976763"/>
          </a:xfrm>
          <a:custGeom>
            <a:avLst/>
            <a:gdLst/>
            <a:ahLst/>
            <a:cxnLst/>
            <a:rect l="l" t="t" r="r" b="b"/>
            <a:pathLst>
              <a:path w="976763" h="976763">
                <a:moveTo>
                  <a:pt x="0" y="0"/>
                </a:moveTo>
                <a:lnTo>
                  <a:pt x="976764" y="0"/>
                </a:lnTo>
                <a:lnTo>
                  <a:pt x="976764" y="976763"/>
                </a:lnTo>
                <a:lnTo>
                  <a:pt x="0" y="97676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89" name="Group 89"/>
          <p:cNvGrpSpPr/>
          <p:nvPr/>
        </p:nvGrpSpPr>
        <p:grpSpPr>
          <a:xfrm>
            <a:off x="8771440" y="3017194"/>
            <a:ext cx="1328259" cy="1328259"/>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91" name="TextBox 91"/>
            <p:cNvSpPr txBox="1"/>
            <p:nvPr/>
          </p:nvSpPr>
          <p:spPr>
            <a:xfrm>
              <a:off x="76200" y="19050"/>
              <a:ext cx="660400" cy="71755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2" name="Freeform 92"/>
          <p:cNvSpPr/>
          <p:nvPr/>
        </p:nvSpPr>
        <p:spPr>
          <a:xfrm>
            <a:off x="9039996" y="3063626"/>
            <a:ext cx="778892" cy="1167276"/>
          </a:xfrm>
          <a:custGeom>
            <a:avLst/>
            <a:gdLst/>
            <a:ahLst/>
            <a:cxnLst/>
            <a:rect l="l" t="t" r="r" b="b"/>
            <a:pathLst>
              <a:path w="778892" h="1167276">
                <a:moveTo>
                  <a:pt x="0" y="0"/>
                </a:moveTo>
                <a:lnTo>
                  <a:pt x="778891" y="0"/>
                </a:lnTo>
                <a:lnTo>
                  <a:pt x="778891" y="1167276"/>
                </a:lnTo>
                <a:lnTo>
                  <a:pt x="0" y="11672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93" name="Group 93"/>
          <p:cNvGrpSpPr/>
          <p:nvPr/>
        </p:nvGrpSpPr>
        <p:grpSpPr>
          <a:xfrm>
            <a:off x="1267494" y="7093775"/>
            <a:ext cx="2020223" cy="597871"/>
            <a:chOff x="0" y="0"/>
            <a:chExt cx="2845361" cy="842066"/>
          </a:xfrm>
        </p:grpSpPr>
        <p:sp>
          <p:nvSpPr>
            <p:cNvPr id="94" name="Freeform 94"/>
            <p:cNvSpPr/>
            <p:nvPr/>
          </p:nvSpPr>
          <p:spPr>
            <a:xfrm>
              <a:off x="21564" y="0"/>
              <a:ext cx="2802233" cy="836080"/>
            </a:xfrm>
            <a:custGeom>
              <a:avLst/>
              <a:gdLst/>
              <a:ahLst/>
              <a:cxnLst/>
              <a:rect l="l" t="t" r="r" b="b"/>
              <a:pathLst>
                <a:path w="2802233" h="836080">
                  <a:moveTo>
                    <a:pt x="1427499" y="826450"/>
                  </a:moveTo>
                  <a:lnTo>
                    <a:pt x="2797415" y="15616"/>
                  </a:lnTo>
                  <a:cubicBezTo>
                    <a:pt x="2800669" y="13689"/>
                    <a:pt x="2802233" y="9824"/>
                    <a:pt x="2801235" y="6177"/>
                  </a:cubicBezTo>
                  <a:cubicBezTo>
                    <a:pt x="2800236" y="2529"/>
                    <a:pt x="2796921" y="0"/>
                    <a:pt x="2793140" y="0"/>
                  </a:cubicBezTo>
                  <a:lnTo>
                    <a:pt x="9094" y="0"/>
                  </a:lnTo>
                  <a:cubicBezTo>
                    <a:pt x="5312" y="0"/>
                    <a:pt x="1997" y="2529"/>
                    <a:pt x="999" y="6177"/>
                  </a:cubicBezTo>
                  <a:cubicBezTo>
                    <a:pt x="0" y="9824"/>
                    <a:pt x="1564" y="13689"/>
                    <a:pt x="4819" y="15616"/>
                  </a:cubicBezTo>
                  <a:lnTo>
                    <a:pt x="1374734" y="826450"/>
                  </a:lnTo>
                  <a:cubicBezTo>
                    <a:pt x="1391004" y="836080"/>
                    <a:pt x="1411229" y="836080"/>
                    <a:pt x="1427499" y="826450"/>
                  </a:cubicBezTo>
                  <a:close/>
                </a:path>
              </a:pathLst>
            </a:custGeom>
            <a:gradFill rotWithShape="1">
              <a:gsLst>
                <a:gs pos="0">
                  <a:srgbClr val="0097B2">
                    <a:alpha val="100000"/>
                  </a:srgbClr>
                </a:gs>
                <a:gs pos="100000">
                  <a:srgbClr val="7ED957">
                    <a:alpha val="100000"/>
                  </a:srgbClr>
                </a:gs>
              </a:gsLst>
              <a:lin ang="0"/>
            </a:gradFill>
          </p:spPr>
        </p:sp>
        <p:sp>
          <p:nvSpPr>
            <p:cNvPr id="95" name="TextBox 95"/>
            <p:cNvSpPr txBox="1"/>
            <p:nvPr/>
          </p:nvSpPr>
          <p:spPr>
            <a:xfrm>
              <a:off x="444588" y="2998"/>
              <a:ext cx="1956186" cy="448109"/>
            </a:xfrm>
            <a:prstGeom prst="rect">
              <a:avLst/>
            </a:prstGeom>
          </p:spPr>
          <p:txBody>
            <a:bodyPr lIns="50800" tIns="50800" rIns="50800" bIns="50800" rtlCol="0" anchor="ctr"/>
            <a:lstStyle/>
            <a:p>
              <a:pPr algn="ctr">
                <a:lnSpc>
                  <a:spcPts val="2659"/>
                </a:lnSpc>
              </a:pPr>
              <a:endParaRPr/>
            </a:p>
          </p:txBody>
        </p:sp>
      </p:grpSp>
      <p:sp>
        <p:nvSpPr>
          <p:cNvPr id="96" name="TextBox 96"/>
          <p:cNvSpPr txBox="1"/>
          <p:nvPr/>
        </p:nvSpPr>
        <p:spPr>
          <a:xfrm>
            <a:off x="12335045" y="934182"/>
            <a:ext cx="5952955" cy="666750"/>
          </a:xfrm>
          <a:prstGeom prst="rect">
            <a:avLst/>
          </a:prstGeom>
        </p:spPr>
        <p:txBody>
          <a:bodyPr lIns="0" tIns="0" rIns="0" bIns="0" rtlCol="0" anchor="t">
            <a:spAutoFit/>
          </a:bodyPr>
          <a:lstStyle/>
          <a:p>
            <a:pPr marL="0" lvl="0" indent="0" algn="ctr" rtl="1">
              <a:lnSpc>
                <a:spcPts val="5280"/>
              </a:lnSpc>
              <a:spcBef>
                <a:spcPct val="0"/>
              </a:spcBef>
            </a:pPr>
            <a:r>
              <a:rPr lang="ar-EG" sz="4400" b="1">
                <a:solidFill>
                  <a:srgbClr val="FFFFFF"/>
                </a:solidFill>
                <a:latin typeface="Droid Arabic Kufi Bold"/>
                <a:ea typeface="Droid Arabic Kufi Bold"/>
                <a:cs typeface="Droid Arabic Kufi Bold"/>
                <a:sym typeface="Droid Arabic Kufi Bold"/>
                <a:rtl/>
              </a:rPr>
              <a:t>الأثر المتوقع </a:t>
            </a:r>
          </a:p>
        </p:txBody>
      </p:sp>
      <p:sp>
        <p:nvSpPr>
          <p:cNvPr id="97" name="TextBox 97"/>
          <p:cNvSpPr txBox="1"/>
          <p:nvPr/>
        </p:nvSpPr>
        <p:spPr>
          <a:xfrm>
            <a:off x="1271587" y="4591788"/>
            <a:ext cx="1910416" cy="2532912"/>
          </a:xfrm>
          <a:prstGeom prst="rect">
            <a:avLst/>
          </a:prstGeom>
        </p:spPr>
        <p:txBody>
          <a:bodyPr lIns="0" tIns="0" rIns="0" bIns="0" rtlCol="0" anchor="t">
            <a:spAutoFit/>
          </a:bodyPr>
          <a:lstStyle/>
          <a:p>
            <a:pPr algn="r" rtl="1">
              <a:lnSpc>
                <a:spcPts val="2862"/>
              </a:lnSpc>
            </a:pPr>
            <a:r>
              <a:rPr lang="ar-EG" sz="1506" b="1" dirty="0">
                <a:solidFill>
                  <a:srgbClr val="022941"/>
                </a:solidFill>
                <a:latin typeface="29LT Bukra Bold"/>
                <a:ea typeface="29LT Bukra Bold"/>
                <a:cs typeface="29LT Bukra Bold"/>
                <a:sym typeface="29LT Bukra Bold"/>
                <a:rtl/>
              </a:rPr>
              <a:t>رصد أي تغيّر خطير في الطرق في غضون ثوانٍ:</a:t>
            </a:r>
          </a:p>
          <a:p>
            <a:pPr algn="r" rtl="1">
              <a:lnSpc>
                <a:spcPts val="2862"/>
              </a:lnSpc>
            </a:pPr>
            <a:r>
              <a:rPr lang="ar-EG" sz="1506" dirty="0">
                <a:solidFill>
                  <a:srgbClr val="022941"/>
                </a:solidFill>
                <a:latin typeface="29LT Bukra"/>
                <a:ea typeface="29LT Bukra"/>
                <a:cs typeface="29LT Bukra"/>
                <a:sym typeface="29LT Bukra"/>
                <a:rtl/>
              </a:rPr>
              <a:t> بدل انتظار البلاغات البشرية تقديرًا تقليل زمن الاستجابة من أيام إلى أقل من </a:t>
            </a:r>
            <a:r>
              <a:rPr lang="en-US" sz="1506" dirty="0">
                <a:solidFill>
                  <a:srgbClr val="022941"/>
                </a:solidFill>
                <a:latin typeface="29LT Bukra"/>
                <a:ea typeface="29LT Bukra"/>
                <a:cs typeface="29LT Bukra"/>
                <a:sym typeface="29LT Bukra"/>
              </a:rPr>
              <a:t>24</a:t>
            </a:r>
            <a:r>
              <a:rPr lang="ar-EG" sz="1506" dirty="0">
                <a:solidFill>
                  <a:srgbClr val="022941"/>
                </a:solidFill>
                <a:latin typeface="29LT Bukra"/>
                <a:ea typeface="29LT Bukra"/>
                <a:cs typeface="29LT Bukra"/>
                <a:sym typeface="29LT Bukra"/>
                <a:rtl/>
              </a:rPr>
              <a:t> ساعة).</a:t>
            </a:r>
          </a:p>
        </p:txBody>
      </p:sp>
      <p:sp>
        <p:nvSpPr>
          <p:cNvPr id="98" name="TextBox 98"/>
          <p:cNvSpPr txBox="1"/>
          <p:nvPr/>
        </p:nvSpPr>
        <p:spPr>
          <a:xfrm>
            <a:off x="4921954" y="4437344"/>
            <a:ext cx="1987798" cy="2611156"/>
          </a:xfrm>
          <a:prstGeom prst="rect">
            <a:avLst/>
          </a:prstGeom>
        </p:spPr>
        <p:txBody>
          <a:bodyPr lIns="0" tIns="0" rIns="0" bIns="0" rtlCol="0" anchor="t">
            <a:spAutoFit/>
          </a:bodyPr>
          <a:lstStyle/>
          <a:p>
            <a:pPr algn="r" rtl="1">
              <a:lnSpc>
                <a:spcPts val="2931"/>
              </a:lnSpc>
            </a:pPr>
            <a:r>
              <a:rPr lang="ar-EG" sz="1326" b="1" dirty="0">
                <a:solidFill>
                  <a:srgbClr val="022941"/>
                </a:solidFill>
                <a:latin typeface="29LT Bukra Bold"/>
                <a:ea typeface="29LT Bukra Bold"/>
                <a:cs typeface="29LT Bukra Bold"/>
                <a:sym typeface="29LT Bukra Bold"/>
                <a:rtl/>
              </a:rPr>
              <a:t>رفع كفاءة فرق الصيانة الحكومية:</a:t>
            </a:r>
          </a:p>
          <a:p>
            <a:pPr algn="r" rtl="1">
              <a:lnSpc>
                <a:spcPts val="2931"/>
              </a:lnSpc>
            </a:pPr>
            <a:r>
              <a:rPr lang="ar-EG" sz="1326" dirty="0">
                <a:solidFill>
                  <a:srgbClr val="022941"/>
                </a:solidFill>
                <a:latin typeface="29LT Bukra"/>
                <a:ea typeface="29LT Bukra"/>
                <a:cs typeface="29LT Bukra"/>
                <a:sym typeface="29LT Bukra"/>
                <a:rtl/>
              </a:rPr>
              <a:t> • تقليل الجولات اليدوية لمراقبة الطرق بنسبة </a:t>
            </a:r>
            <a:r>
              <a:rPr lang="en-US" sz="1326" dirty="0">
                <a:solidFill>
                  <a:srgbClr val="022941"/>
                </a:solidFill>
                <a:latin typeface="29LT Bukra"/>
                <a:ea typeface="29LT Bukra"/>
                <a:cs typeface="29LT Bukra"/>
                <a:sym typeface="29LT Bukra"/>
              </a:rPr>
              <a:t>60</a:t>
            </a:r>
            <a:r>
              <a:rPr lang="ar-EG" sz="1326" dirty="0">
                <a:solidFill>
                  <a:srgbClr val="022941"/>
                </a:solidFill>
                <a:latin typeface="29LT Bukra"/>
                <a:ea typeface="29LT Bukra"/>
                <a:cs typeface="29LT Bukra"/>
                <a:sym typeface="29LT Bukra"/>
                <a:rtl/>
              </a:rPr>
              <a:t>%، وتحويلها لمهام استباقية موجهة بناءً على إنذارات النظام.</a:t>
            </a:r>
          </a:p>
        </p:txBody>
      </p:sp>
      <p:sp>
        <p:nvSpPr>
          <p:cNvPr id="99" name="TextBox 99"/>
          <p:cNvSpPr txBox="1"/>
          <p:nvPr/>
        </p:nvSpPr>
        <p:spPr>
          <a:xfrm>
            <a:off x="8469991" y="4586831"/>
            <a:ext cx="1987798" cy="2537869"/>
          </a:xfrm>
          <a:prstGeom prst="rect">
            <a:avLst/>
          </a:prstGeom>
        </p:spPr>
        <p:txBody>
          <a:bodyPr lIns="0" tIns="0" rIns="0" bIns="0" rtlCol="0" anchor="t">
            <a:spAutoFit/>
          </a:bodyPr>
          <a:lstStyle/>
          <a:p>
            <a:pPr algn="r" rtl="1">
              <a:lnSpc>
                <a:spcPts val="2533"/>
              </a:lnSpc>
            </a:pPr>
            <a:r>
              <a:rPr lang="ar-EG" sz="1326" b="1" dirty="0">
                <a:solidFill>
                  <a:srgbClr val="022941"/>
                </a:solidFill>
                <a:latin typeface="29LT Bukra Bold"/>
                <a:ea typeface="29LT Bukra Bold"/>
                <a:cs typeface="29LT Bukra Bold"/>
                <a:sym typeface="29LT Bukra Bold"/>
                <a:rtl/>
              </a:rPr>
              <a:t>تحسين السلامة المرورية وتقليل الحوادث:</a:t>
            </a:r>
          </a:p>
          <a:p>
            <a:pPr algn="r" rtl="1">
              <a:lnSpc>
                <a:spcPts val="2533"/>
              </a:lnSpc>
            </a:pPr>
            <a:r>
              <a:rPr lang="ar-EG" sz="1326" dirty="0">
                <a:solidFill>
                  <a:srgbClr val="022941"/>
                </a:solidFill>
                <a:latin typeface="29LT Bukra"/>
                <a:ea typeface="29LT Bukra"/>
                <a:cs typeface="29LT Bukra"/>
                <a:sym typeface="29LT Bukra"/>
                <a:rtl/>
              </a:rPr>
              <a:t> • توقع انخفاض الحوادث الناتجة عن انهيارات الطرق أو الهبوط المفاجئ بنسبة </a:t>
            </a:r>
            <a:r>
              <a:rPr lang="en-US" sz="1326" dirty="0">
                <a:solidFill>
                  <a:srgbClr val="022941"/>
                </a:solidFill>
                <a:latin typeface="29LT Bukra"/>
                <a:ea typeface="29LT Bukra"/>
                <a:cs typeface="29LT Bukra"/>
                <a:sym typeface="29LT Bukra"/>
              </a:rPr>
              <a:t>15</a:t>
            </a:r>
            <a:r>
              <a:rPr lang="ar-EG" sz="1326" dirty="0">
                <a:solidFill>
                  <a:srgbClr val="022941"/>
                </a:solidFill>
                <a:latin typeface="29LT Bukra"/>
                <a:ea typeface="29LT Bukra"/>
                <a:cs typeface="29LT Bukra"/>
                <a:sym typeface="29LT Bukra"/>
                <a:rtl/>
              </a:rPr>
              <a:t>% – </a:t>
            </a:r>
            <a:r>
              <a:rPr lang="en-US" sz="1326" dirty="0">
                <a:solidFill>
                  <a:srgbClr val="022941"/>
                </a:solidFill>
                <a:latin typeface="29LT Bukra"/>
                <a:ea typeface="29LT Bukra"/>
                <a:cs typeface="29LT Bukra"/>
                <a:sym typeface="29LT Bukra"/>
              </a:rPr>
              <a:t>20</a:t>
            </a:r>
            <a:r>
              <a:rPr lang="ar-EG" sz="1326" dirty="0">
                <a:solidFill>
                  <a:srgbClr val="022941"/>
                </a:solidFill>
                <a:latin typeface="29LT Bukra"/>
                <a:ea typeface="29LT Bukra"/>
                <a:cs typeface="29LT Bukra"/>
                <a:sym typeface="29LT Bukra"/>
                <a:rtl/>
              </a:rPr>
              <a:t>%.</a:t>
            </a:r>
          </a:p>
          <a:p>
            <a:pPr algn="r" rtl="1">
              <a:lnSpc>
                <a:spcPts val="2533"/>
              </a:lnSpc>
            </a:pPr>
            <a:r>
              <a:rPr lang="ar-EG" sz="1326" dirty="0">
                <a:solidFill>
                  <a:srgbClr val="022941"/>
                </a:solidFill>
                <a:latin typeface="29LT Bukra"/>
                <a:ea typeface="29LT Bukra"/>
                <a:cs typeface="29LT Bukra"/>
                <a:sym typeface="29LT Bukra"/>
                <a:rtl/>
              </a:rPr>
              <a:t> • حماية الأرواح والممتلكات في القرى الجبلية النائية.</a:t>
            </a:r>
          </a:p>
        </p:txBody>
      </p:sp>
      <p:sp>
        <p:nvSpPr>
          <p:cNvPr id="100" name="TextBox 100"/>
          <p:cNvSpPr txBox="1"/>
          <p:nvPr/>
        </p:nvSpPr>
        <p:spPr>
          <a:xfrm>
            <a:off x="14957004" y="4446563"/>
            <a:ext cx="2094524" cy="2688073"/>
          </a:xfrm>
          <a:prstGeom prst="rect">
            <a:avLst/>
          </a:prstGeom>
        </p:spPr>
        <p:txBody>
          <a:bodyPr lIns="0" tIns="0" rIns="0" bIns="0" rtlCol="0" anchor="t">
            <a:spAutoFit/>
          </a:bodyPr>
          <a:lstStyle/>
          <a:p>
            <a:pPr algn="r" rtl="1">
              <a:lnSpc>
                <a:spcPts val="3005"/>
              </a:lnSpc>
            </a:pPr>
            <a:r>
              <a:rPr lang="ar-EG" sz="1518" b="1" dirty="0">
                <a:solidFill>
                  <a:srgbClr val="022941"/>
                </a:solidFill>
                <a:latin typeface="29LT Bukra Bold"/>
                <a:ea typeface="29LT Bukra Bold"/>
                <a:cs typeface="29LT Bukra Bold"/>
                <a:sym typeface="29LT Bukra Bold"/>
                <a:rtl/>
              </a:rPr>
              <a:t>تقليل تكاليف الصيانة بنسبة ملحوظة:</a:t>
            </a:r>
          </a:p>
          <a:p>
            <a:pPr algn="r" rtl="1">
              <a:lnSpc>
                <a:spcPts val="3005"/>
              </a:lnSpc>
            </a:pPr>
            <a:r>
              <a:rPr lang="ar-EG" sz="1518" dirty="0">
                <a:solidFill>
                  <a:srgbClr val="022941"/>
                </a:solidFill>
                <a:latin typeface="29LT Bukra"/>
                <a:ea typeface="29LT Bukra"/>
                <a:cs typeface="29LT Bukra"/>
                <a:sym typeface="29LT Bukra"/>
                <a:rtl/>
              </a:rPr>
              <a:t> • الانتقال من الصيانة الطارئة إلى الصيانة الاستباقية يقلل </a:t>
            </a:r>
            <a:r>
              <a:rPr lang="en-US" sz="1518" dirty="0">
                <a:solidFill>
                  <a:srgbClr val="022941"/>
                </a:solidFill>
                <a:latin typeface="29LT Bukra"/>
                <a:ea typeface="29LT Bukra"/>
                <a:cs typeface="29LT Bukra"/>
                <a:sym typeface="29LT Bukra"/>
              </a:rPr>
              <a:t>30</a:t>
            </a:r>
            <a:r>
              <a:rPr lang="ar-EG" sz="1518" dirty="0">
                <a:solidFill>
                  <a:srgbClr val="022941"/>
                </a:solidFill>
                <a:latin typeface="29LT Bukra"/>
                <a:ea typeface="29LT Bukra"/>
                <a:cs typeface="29LT Bukra"/>
                <a:sym typeface="29LT Bukra"/>
                <a:rtl/>
              </a:rPr>
              <a:t>% – </a:t>
            </a:r>
            <a:r>
              <a:rPr lang="en-US" sz="1518" dirty="0">
                <a:solidFill>
                  <a:srgbClr val="022941"/>
                </a:solidFill>
                <a:latin typeface="29LT Bukra"/>
                <a:ea typeface="29LT Bukra"/>
                <a:cs typeface="29LT Bukra"/>
                <a:sym typeface="29LT Bukra"/>
              </a:rPr>
              <a:t>40</a:t>
            </a:r>
            <a:r>
              <a:rPr lang="ar-EG" sz="1518" dirty="0">
                <a:solidFill>
                  <a:srgbClr val="022941"/>
                </a:solidFill>
                <a:latin typeface="29LT Bukra"/>
                <a:ea typeface="29LT Bukra"/>
                <a:cs typeface="29LT Bukra"/>
                <a:sym typeface="29LT Bukra"/>
                <a:rtl/>
              </a:rPr>
              <a:t>% من تكاليف الصيانة السنوية .</a:t>
            </a:r>
          </a:p>
        </p:txBody>
      </p:sp>
      <p:sp>
        <p:nvSpPr>
          <p:cNvPr id="101" name="TextBox 101"/>
          <p:cNvSpPr txBox="1"/>
          <p:nvPr/>
        </p:nvSpPr>
        <p:spPr>
          <a:xfrm>
            <a:off x="11835015" y="4381500"/>
            <a:ext cx="2061684" cy="2677780"/>
          </a:xfrm>
          <a:prstGeom prst="rect">
            <a:avLst/>
          </a:prstGeom>
        </p:spPr>
        <p:txBody>
          <a:bodyPr lIns="0" tIns="0" rIns="0" bIns="0" rtlCol="0" anchor="t">
            <a:spAutoFit/>
          </a:bodyPr>
          <a:lstStyle/>
          <a:p>
            <a:pPr algn="r" rtl="1">
              <a:lnSpc>
                <a:spcPts val="3010"/>
              </a:lnSpc>
            </a:pPr>
            <a:r>
              <a:rPr lang="ar-EG" sz="1454" b="1" dirty="0">
                <a:solidFill>
                  <a:srgbClr val="022941"/>
                </a:solidFill>
                <a:latin typeface="29LT Bukra Bold"/>
                <a:ea typeface="29LT Bukra Bold"/>
                <a:cs typeface="29LT Bukra Bold"/>
                <a:sym typeface="29LT Bukra Bold"/>
                <a:rtl/>
              </a:rPr>
              <a:t>إطالة عمر الطرق والبنية التحتية:</a:t>
            </a:r>
          </a:p>
          <a:p>
            <a:pPr algn="r" rtl="1">
              <a:lnSpc>
                <a:spcPts val="3010"/>
              </a:lnSpc>
            </a:pPr>
            <a:r>
              <a:rPr lang="ar-EG" sz="1454" dirty="0">
                <a:solidFill>
                  <a:srgbClr val="022941"/>
                </a:solidFill>
                <a:latin typeface="29LT Bukra"/>
                <a:ea typeface="29LT Bukra"/>
                <a:cs typeface="29LT Bukra"/>
                <a:sym typeface="29LT Bukra"/>
                <a:rtl/>
              </a:rPr>
              <a:t> • إطالة العمر الافتراضي للطرق الجبلية بنسبة </a:t>
            </a:r>
            <a:r>
              <a:rPr lang="en-US" sz="1454" dirty="0">
                <a:solidFill>
                  <a:srgbClr val="022941"/>
                </a:solidFill>
                <a:latin typeface="29LT Bukra"/>
                <a:ea typeface="29LT Bukra"/>
                <a:cs typeface="29LT Bukra"/>
                <a:sym typeface="29LT Bukra"/>
              </a:rPr>
              <a:t>20</a:t>
            </a:r>
            <a:r>
              <a:rPr lang="ar-EG" sz="1454" dirty="0">
                <a:solidFill>
                  <a:srgbClr val="022941"/>
                </a:solidFill>
                <a:latin typeface="29LT Bukra"/>
                <a:ea typeface="29LT Bukra"/>
                <a:cs typeface="29LT Bukra"/>
                <a:sym typeface="29LT Bukra"/>
                <a:rtl/>
              </a:rPr>
              <a:t>% – </a:t>
            </a:r>
            <a:r>
              <a:rPr lang="en-US" sz="1454" dirty="0">
                <a:solidFill>
                  <a:srgbClr val="022941"/>
                </a:solidFill>
                <a:latin typeface="29LT Bukra"/>
                <a:ea typeface="29LT Bukra"/>
                <a:cs typeface="29LT Bukra"/>
                <a:sym typeface="29LT Bukra"/>
              </a:rPr>
              <a:t>25</a:t>
            </a:r>
            <a:r>
              <a:rPr lang="ar-EG" sz="1454" dirty="0">
                <a:solidFill>
                  <a:srgbClr val="022941"/>
                </a:solidFill>
                <a:latin typeface="29LT Bukra"/>
                <a:ea typeface="29LT Bukra"/>
                <a:cs typeface="29LT Bukra"/>
                <a:sym typeface="29LT Bukra"/>
                <a:rtl/>
              </a:rPr>
              <a:t>% بفضل التدخل المبكر ومعالجة التهالك قبل تفاقمه.</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3234764" y="-592512"/>
            <a:ext cx="4365577" cy="2405689"/>
            <a:chOff x="0" y="0"/>
            <a:chExt cx="5820769" cy="3207586"/>
          </a:xfrm>
        </p:grpSpPr>
        <p:grpSp>
          <p:nvGrpSpPr>
            <p:cNvPr id="3" name="Group 3"/>
            <p:cNvGrpSpPr/>
            <p:nvPr/>
          </p:nvGrpSpPr>
          <p:grpSpPr>
            <a:xfrm>
              <a:off x="3575459" y="0"/>
              <a:ext cx="2245310" cy="3207586"/>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5" name="Group 5"/>
            <p:cNvGrpSpPr/>
            <p:nvPr/>
          </p:nvGrpSpPr>
          <p:grpSpPr>
            <a:xfrm rot="5400000">
              <a:off x="0" y="1371689"/>
              <a:ext cx="1122655" cy="11226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7" name="Group 7"/>
          <p:cNvGrpSpPr/>
          <p:nvPr/>
        </p:nvGrpSpPr>
        <p:grpSpPr>
          <a:xfrm>
            <a:off x="2240245" y="398535"/>
            <a:ext cx="3669771" cy="1138569"/>
            <a:chOff x="0" y="0"/>
            <a:chExt cx="8688406" cy="2695631"/>
          </a:xfrm>
        </p:grpSpPr>
        <p:sp>
          <p:nvSpPr>
            <p:cNvPr id="8" name="Freeform 8"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3"/>
              <a:stretch>
                <a:fillRect t="-6429" b="-6427"/>
              </a:stretch>
            </a:blipFill>
          </p:spPr>
        </p:sp>
      </p:grpSp>
      <p:grpSp>
        <p:nvGrpSpPr>
          <p:cNvPr id="9" name="Group 9"/>
          <p:cNvGrpSpPr/>
          <p:nvPr/>
        </p:nvGrpSpPr>
        <p:grpSpPr>
          <a:xfrm>
            <a:off x="955750" y="398535"/>
            <a:ext cx="999009" cy="1441305"/>
            <a:chOff x="0" y="0"/>
            <a:chExt cx="1332012" cy="1921740"/>
          </a:xfrm>
        </p:grpSpPr>
        <p:sp>
          <p:nvSpPr>
            <p:cNvPr id="10" name="Freeform 10"/>
            <p:cNvSpPr/>
            <p:nvPr/>
          </p:nvSpPr>
          <p:spPr>
            <a:xfrm>
              <a:off x="20560" y="0"/>
              <a:ext cx="1311452" cy="1311452"/>
            </a:xfrm>
            <a:custGeom>
              <a:avLst/>
              <a:gdLst/>
              <a:ahLst/>
              <a:cxnLst/>
              <a:rect l="l" t="t" r="r" b="b"/>
              <a:pathLst>
                <a:path w="1311452" h="1311452">
                  <a:moveTo>
                    <a:pt x="0" y="0"/>
                  </a:moveTo>
                  <a:lnTo>
                    <a:pt x="1311452" y="0"/>
                  </a:lnTo>
                  <a:lnTo>
                    <a:pt x="1311452" y="1311452"/>
                  </a:lnTo>
                  <a:lnTo>
                    <a:pt x="0" y="1311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00000">
              <a:off x="189629" y="816502"/>
              <a:ext cx="915609" cy="915609"/>
            </a:xfrm>
            <a:custGeom>
              <a:avLst/>
              <a:gdLst/>
              <a:ahLst/>
              <a:cxnLst/>
              <a:rect l="l" t="t" r="r" b="b"/>
              <a:pathLst>
                <a:path w="915609" h="915609">
                  <a:moveTo>
                    <a:pt x="0" y="0"/>
                  </a:moveTo>
                  <a:lnTo>
                    <a:pt x="915609" y="0"/>
                  </a:lnTo>
                  <a:lnTo>
                    <a:pt x="915609" y="915609"/>
                  </a:lnTo>
                  <a:lnTo>
                    <a:pt x="0" y="91560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grpSp>
        <p:nvGrpSpPr>
          <p:cNvPr id="12" name="Group 12"/>
          <p:cNvGrpSpPr/>
          <p:nvPr/>
        </p:nvGrpSpPr>
        <p:grpSpPr>
          <a:xfrm>
            <a:off x="14990587" y="2137027"/>
            <a:ext cx="3103579" cy="7011769"/>
            <a:chOff x="0" y="0"/>
            <a:chExt cx="744026" cy="1680943"/>
          </a:xfrm>
        </p:grpSpPr>
        <p:sp>
          <p:nvSpPr>
            <p:cNvPr id="13" name="Freeform 13"/>
            <p:cNvSpPr/>
            <p:nvPr/>
          </p:nvSpPr>
          <p:spPr>
            <a:xfrm>
              <a:off x="0" y="0"/>
              <a:ext cx="744026" cy="1680944"/>
            </a:xfrm>
            <a:custGeom>
              <a:avLst/>
              <a:gdLst/>
              <a:ahLst/>
              <a:cxnLst/>
              <a:rect l="l" t="t" r="r" b="b"/>
              <a:pathLst>
                <a:path w="744026" h="1680944">
                  <a:moveTo>
                    <a:pt x="249451" y="0"/>
                  </a:moveTo>
                  <a:lnTo>
                    <a:pt x="494575" y="0"/>
                  </a:lnTo>
                  <a:cubicBezTo>
                    <a:pt x="632343" y="0"/>
                    <a:pt x="744026" y="111683"/>
                    <a:pt x="744026" y="249451"/>
                  </a:cubicBezTo>
                  <a:lnTo>
                    <a:pt x="744026" y="1431492"/>
                  </a:lnTo>
                  <a:cubicBezTo>
                    <a:pt x="744026" y="1497651"/>
                    <a:pt x="717745" y="1561100"/>
                    <a:pt x="670964" y="1607881"/>
                  </a:cubicBezTo>
                  <a:cubicBezTo>
                    <a:pt x="624182" y="1654662"/>
                    <a:pt x="560733" y="1680944"/>
                    <a:pt x="494575" y="1680944"/>
                  </a:cubicBezTo>
                  <a:lnTo>
                    <a:pt x="249451" y="1680944"/>
                  </a:lnTo>
                  <a:cubicBezTo>
                    <a:pt x="111683" y="1680944"/>
                    <a:pt x="0" y="1569260"/>
                    <a:pt x="0" y="1431492"/>
                  </a:cubicBezTo>
                  <a:lnTo>
                    <a:pt x="0" y="249451"/>
                  </a:lnTo>
                  <a:cubicBezTo>
                    <a:pt x="0" y="111683"/>
                    <a:pt x="111683" y="0"/>
                    <a:pt x="249451" y="0"/>
                  </a:cubicBezTo>
                  <a:close/>
                </a:path>
              </a:pathLst>
            </a:custGeom>
            <a:gradFill rotWithShape="1">
              <a:gsLst>
                <a:gs pos="0">
                  <a:srgbClr val="000000">
                    <a:alpha val="100000"/>
                  </a:srgbClr>
                </a:gs>
                <a:gs pos="100000">
                  <a:srgbClr val="3533CD">
                    <a:alpha val="100000"/>
                  </a:srgbClr>
                </a:gs>
              </a:gsLst>
              <a:lin ang="0"/>
            </a:gradFill>
            <a:ln cap="rnd">
              <a:noFill/>
              <a:prstDash val="solid"/>
              <a:round/>
            </a:ln>
          </p:spPr>
        </p:sp>
        <p:sp>
          <p:nvSpPr>
            <p:cNvPr id="14" name="TextBox 14"/>
            <p:cNvSpPr txBox="1"/>
            <p:nvPr/>
          </p:nvSpPr>
          <p:spPr>
            <a:xfrm>
              <a:off x="0" y="-47625"/>
              <a:ext cx="744026" cy="172856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5" name="Group 15"/>
          <p:cNvGrpSpPr/>
          <p:nvPr/>
        </p:nvGrpSpPr>
        <p:grpSpPr>
          <a:xfrm>
            <a:off x="11533001" y="2137027"/>
            <a:ext cx="3103579" cy="7011769"/>
            <a:chOff x="0" y="0"/>
            <a:chExt cx="744026" cy="1680943"/>
          </a:xfrm>
        </p:grpSpPr>
        <p:sp>
          <p:nvSpPr>
            <p:cNvPr id="16" name="Freeform 16"/>
            <p:cNvSpPr/>
            <p:nvPr/>
          </p:nvSpPr>
          <p:spPr>
            <a:xfrm>
              <a:off x="0" y="0"/>
              <a:ext cx="744026" cy="1680944"/>
            </a:xfrm>
            <a:custGeom>
              <a:avLst/>
              <a:gdLst/>
              <a:ahLst/>
              <a:cxnLst/>
              <a:rect l="l" t="t" r="r" b="b"/>
              <a:pathLst>
                <a:path w="744026" h="1680944">
                  <a:moveTo>
                    <a:pt x="249451" y="0"/>
                  </a:moveTo>
                  <a:lnTo>
                    <a:pt x="494575" y="0"/>
                  </a:lnTo>
                  <a:cubicBezTo>
                    <a:pt x="632343" y="0"/>
                    <a:pt x="744026" y="111683"/>
                    <a:pt x="744026" y="249451"/>
                  </a:cubicBezTo>
                  <a:lnTo>
                    <a:pt x="744026" y="1431492"/>
                  </a:lnTo>
                  <a:cubicBezTo>
                    <a:pt x="744026" y="1497651"/>
                    <a:pt x="717745" y="1561100"/>
                    <a:pt x="670964" y="1607881"/>
                  </a:cubicBezTo>
                  <a:cubicBezTo>
                    <a:pt x="624182" y="1654662"/>
                    <a:pt x="560733" y="1680944"/>
                    <a:pt x="494575" y="1680944"/>
                  </a:cubicBezTo>
                  <a:lnTo>
                    <a:pt x="249451" y="1680944"/>
                  </a:lnTo>
                  <a:cubicBezTo>
                    <a:pt x="111683" y="1680944"/>
                    <a:pt x="0" y="1569260"/>
                    <a:pt x="0" y="1431492"/>
                  </a:cubicBezTo>
                  <a:lnTo>
                    <a:pt x="0" y="249451"/>
                  </a:lnTo>
                  <a:cubicBezTo>
                    <a:pt x="0" y="111683"/>
                    <a:pt x="111683" y="0"/>
                    <a:pt x="249451" y="0"/>
                  </a:cubicBezTo>
                  <a:close/>
                </a:path>
              </a:pathLst>
            </a:custGeom>
            <a:gradFill rotWithShape="1">
              <a:gsLst>
                <a:gs pos="0">
                  <a:srgbClr val="000000">
                    <a:alpha val="100000"/>
                  </a:srgbClr>
                </a:gs>
                <a:gs pos="100000">
                  <a:srgbClr val="3533CD">
                    <a:alpha val="100000"/>
                  </a:srgbClr>
                </a:gs>
              </a:gsLst>
              <a:lin ang="0"/>
            </a:gradFill>
            <a:ln cap="rnd">
              <a:noFill/>
              <a:prstDash val="solid"/>
              <a:round/>
            </a:ln>
          </p:spPr>
        </p:sp>
        <p:sp>
          <p:nvSpPr>
            <p:cNvPr id="17" name="TextBox 17"/>
            <p:cNvSpPr txBox="1"/>
            <p:nvPr/>
          </p:nvSpPr>
          <p:spPr>
            <a:xfrm>
              <a:off x="0" y="-47625"/>
              <a:ext cx="744026" cy="172856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8" name="Group 18"/>
          <p:cNvGrpSpPr/>
          <p:nvPr/>
        </p:nvGrpSpPr>
        <p:grpSpPr>
          <a:xfrm>
            <a:off x="8075416" y="2137027"/>
            <a:ext cx="3103579" cy="7011769"/>
            <a:chOff x="0" y="0"/>
            <a:chExt cx="744026" cy="1680943"/>
          </a:xfrm>
        </p:grpSpPr>
        <p:sp>
          <p:nvSpPr>
            <p:cNvPr id="19" name="Freeform 19"/>
            <p:cNvSpPr/>
            <p:nvPr/>
          </p:nvSpPr>
          <p:spPr>
            <a:xfrm>
              <a:off x="0" y="0"/>
              <a:ext cx="744026" cy="1680944"/>
            </a:xfrm>
            <a:custGeom>
              <a:avLst/>
              <a:gdLst/>
              <a:ahLst/>
              <a:cxnLst/>
              <a:rect l="l" t="t" r="r" b="b"/>
              <a:pathLst>
                <a:path w="744026" h="1680944">
                  <a:moveTo>
                    <a:pt x="249451" y="0"/>
                  </a:moveTo>
                  <a:lnTo>
                    <a:pt x="494575" y="0"/>
                  </a:lnTo>
                  <a:cubicBezTo>
                    <a:pt x="632343" y="0"/>
                    <a:pt x="744026" y="111683"/>
                    <a:pt x="744026" y="249451"/>
                  </a:cubicBezTo>
                  <a:lnTo>
                    <a:pt x="744026" y="1431492"/>
                  </a:lnTo>
                  <a:cubicBezTo>
                    <a:pt x="744026" y="1497651"/>
                    <a:pt x="717745" y="1561100"/>
                    <a:pt x="670964" y="1607881"/>
                  </a:cubicBezTo>
                  <a:cubicBezTo>
                    <a:pt x="624182" y="1654662"/>
                    <a:pt x="560733" y="1680944"/>
                    <a:pt x="494575" y="1680944"/>
                  </a:cubicBezTo>
                  <a:lnTo>
                    <a:pt x="249451" y="1680944"/>
                  </a:lnTo>
                  <a:cubicBezTo>
                    <a:pt x="111683" y="1680944"/>
                    <a:pt x="0" y="1569260"/>
                    <a:pt x="0" y="1431492"/>
                  </a:cubicBezTo>
                  <a:lnTo>
                    <a:pt x="0" y="249451"/>
                  </a:lnTo>
                  <a:cubicBezTo>
                    <a:pt x="0" y="111683"/>
                    <a:pt x="111683" y="0"/>
                    <a:pt x="249451" y="0"/>
                  </a:cubicBezTo>
                  <a:close/>
                </a:path>
              </a:pathLst>
            </a:custGeom>
            <a:gradFill rotWithShape="1">
              <a:gsLst>
                <a:gs pos="0">
                  <a:srgbClr val="000000">
                    <a:alpha val="100000"/>
                  </a:srgbClr>
                </a:gs>
                <a:gs pos="100000">
                  <a:srgbClr val="3533CD">
                    <a:alpha val="100000"/>
                  </a:srgbClr>
                </a:gs>
              </a:gsLst>
              <a:lin ang="0"/>
            </a:gradFill>
            <a:ln cap="rnd">
              <a:noFill/>
              <a:prstDash val="solid"/>
              <a:round/>
            </a:ln>
          </p:spPr>
        </p:sp>
        <p:sp>
          <p:nvSpPr>
            <p:cNvPr id="20" name="TextBox 20"/>
            <p:cNvSpPr txBox="1"/>
            <p:nvPr/>
          </p:nvSpPr>
          <p:spPr>
            <a:xfrm>
              <a:off x="0" y="-47625"/>
              <a:ext cx="744026" cy="172856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1" name="Group 21"/>
          <p:cNvGrpSpPr/>
          <p:nvPr/>
        </p:nvGrpSpPr>
        <p:grpSpPr>
          <a:xfrm>
            <a:off x="4467858" y="2137027"/>
            <a:ext cx="3103579" cy="7011769"/>
            <a:chOff x="0" y="0"/>
            <a:chExt cx="744026" cy="1680943"/>
          </a:xfrm>
        </p:grpSpPr>
        <p:sp>
          <p:nvSpPr>
            <p:cNvPr id="22" name="Freeform 22"/>
            <p:cNvSpPr/>
            <p:nvPr/>
          </p:nvSpPr>
          <p:spPr>
            <a:xfrm>
              <a:off x="0" y="0"/>
              <a:ext cx="744026" cy="1680944"/>
            </a:xfrm>
            <a:custGeom>
              <a:avLst/>
              <a:gdLst/>
              <a:ahLst/>
              <a:cxnLst/>
              <a:rect l="l" t="t" r="r" b="b"/>
              <a:pathLst>
                <a:path w="744026" h="1680944">
                  <a:moveTo>
                    <a:pt x="249451" y="0"/>
                  </a:moveTo>
                  <a:lnTo>
                    <a:pt x="494575" y="0"/>
                  </a:lnTo>
                  <a:cubicBezTo>
                    <a:pt x="632343" y="0"/>
                    <a:pt x="744026" y="111683"/>
                    <a:pt x="744026" y="249451"/>
                  </a:cubicBezTo>
                  <a:lnTo>
                    <a:pt x="744026" y="1431492"/>
                  </a:lnTo>
                  <a:cubicBezTo>
                    <a:pt x="744026" y="1497651"/>
                    <a:pt x="717745" y="1561100"/>
                    <a:pt x="670964" y="1607881"/>
                  </a:cubicBezTo>
                  <a:cubicBezTo>
                    <a:pt x="624182" y="1654662"/>
                    <a:pt x="560733" y="1680944"/>
                    <a:pt x="494575" y="1680944"/>
                  </a:cubicBezTo>
                  <a:lnTo>
                    <a:pt x="249451" y="1680944"/>
                  </a:lnTo>
                  <a:cubicBezTo>
                    <a:pt x="111683" y="1680944"/>
                    <a:pt x="0" y="1569260"/>
                    <a:pt x="0" y="1431492"/>
                  </a:cubicBezTo>
                  <a:lnTo>
                    <a:pt x="0" y="249451"/>
                  </a:lnTo>
                  <a:cubicBezTo>
                    <a:pt x="0" y="111683"/>
                    <a:pt x="111683" y="0"/>
                    <a:pt x="249451" y="0"/>
                  </a:cubicBezTo>
                  <a:close/>
                </a:path>
              </a:pathLst>
            </a:custGeom>
            <a:gradFill rotWithShape="1">
              <a:gsLst>
                <a:gs pos="0">
                  <a:srgbClr val="000000">
                    <a:alpha val="100000"/>
                  </a:srgbClr>
                </a:gs>
                <a:gs pos="100000">
                  <a:srgbClr val="3533CD">
                    <a:alpha val="100000"/>
                  </a:srgbClr>
                </a:gs>
              </a:gsLst>
              <a:lin ang="0"/>
            </a:gradFill>
            <a:ln cap="rnd">
              <a:noFill/>
              <a:prstDash val="solid"/>
              <a:round/>
            </a:ln>
          </p:spPr>
        </p:sp>
        <p:sp>
          <p:nvSpPr>
            <p:cNvPr id="23" name="TextBox 23"/>
            <p:cNvSpPr txBox="1"/>
            <p:nvPr/>
          </p:nvSpPr>
          <p:spPr>
            <a:xfrm>
              <a:off x="0" y="-47625"/>
              <a:ext cx="744026" cy="172856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4" name="Group 24"/>
          <p:cNvGrpSpPr/>
          <p:nvPr/>
        </p:nvGrpSpPr>
        <p:grpSpPr>
          <a:xfrm>
            <a:off x="742210" y="2137027"/>
            <a:ext cx="3103579" cy="7011769"/>
            <a:chOff x="0" y="0"/>
            <a:chExt cx="744026" cy="1680943"/>
          </a:xfrm>
        </p:grpSpPr>
        <p:sp>
          <p:nvSpPr>
            <p:cNvPr id="25" name="Freeform 25"/>
            <p:cNvSpPr/>
            <p:nvPr/>
          </p:nvSpPr>
          <p:spPr>
            <a:xfrm>
              <a:off x="0" y="0"/>
              <a:ext cx="744026" cy="1680944"/>
            </a:xfrm>
            <a:custGeom>
              <a:avLst/>
              <a:gdLst/>
              <a:ahLst/>
              <a:cxnLst/>
              <a:rect l="l" t="t" r="r" b="b"/>
              <a:pathLst>
                <a:path w="744026" h="1680944">
                  <a:moveTo>
                    <a:pt x="249451" y="0"/>
                  </a:moveTo>
                  <a:lnTo>
                    <a:pt x="494575" y="0"/>
                  </a:lnTo>
                  <a:cubicBezTo>
                    <a:pt x="632343" y="0"/>
                    <a:pt x="744026" y="111683"/>
                    <a:pt x="744026" y="249451"/>
                  </a:cubicBezTo>
                  <a:lnTo>
                    <a:pt x="744026" y="1431492"/>
                  </a:lnTo>
                  <a:cubicBezTo>
                    <a:pt x="744026" y="1497651"/>
                    <a:pt x="717745" y="1561100"/>
                    <a:pt x="670964" y="1607881"/>
                  </a:cubicBezTo>
                  <a:cubicBezTo>
                    <a:pt x="624182" y="1654662"/>
                    <a:pt x="560733" y="1680944"/>
                    <a:pt x="494575" y="1680944"/>
                  </a:cubicBezTo>
                  <a:lnTo>
                    <a:pt x="249451" y="1680944"/>
                  </a:lnTo>
                  <a:cubicBezTo>
                    <a:pt x="111683" y="1680944"/>
                    <a:pt x="0" y="1569260"/>
                    <a:pt x="0" y="1431492"/>
                  </a:cubicBezTo>
                  <a:lnTo>
                    <a:pt x="0" y="249451"/>
                  </a:lnTo>
                  <a:cubicBezTo>
                    <a:pt x="0" y="111683"/>
                    <a:pt x="111683" y="0"/>
                    <a:pt x="249451" y="0"/>
                  </a:cubicBezTo>
                  <a:close/>
                </a:path>
              </a:pathLst>
            </a:custGeom>
            <a:gradFill rotWithShape="1">
              <a:gsLst>
                <a:gs pos="0">
                  <a:srgbClr val="000000">
                    <a:alpha val="100000"/>
                  </a:srgbClr>
                </a:gs>
                <a:gs pos="100000">
                  <a:srgbClr val="3533CD">
                    <a:alpha val="100000"/>
                  </a:srgbClr>
                </a:gs>
              </a:gsLst>
              <a:lin ang="0"/>
            </a:gradFill>
            <a:ln cap="rnd">
              <a:noFill/>
              <a:prstDash val="solid"/>
              <a:round/>
            </a:ln>
          </p:spPr>
        </p:sp>
        <p:sp>
          <p:nvSpPr>
            <p:cNvPr id="26" name="TextBox 26"/>
            <p:cNvSpPr txBox="1"/>
            <p:nvPr/>
          </p:nvSpPr>
          <p:spPr>
            <a:xfrm>
              <a:off x="0" y="-47625"/>
              <a:ext cx="744026" cy="172856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27" name="Group 27"/>
          <p:cNvGrpSpPr/>
          <p:nvPr/>
        </p:nvGrpSpPr>
        <p:grpSpPr>
          <a:xfrm>
            <a:off x="15406895" y="2191779"/>
            <a:ext cx="2270963" cy="2270963"/>
            <a:chOff x="0" y="0"/>
            <a:chExt cx="2272186" cy="2272186"/>
          </a:xfrm>
        </p:grpSpPr>
        <p:sp>
          <p:nvSpPr>
            <p:cNvPr id="28" name="Freeform 28"/>
            <p:cNvSpPr/>
            <p:nvPr/>
          </p:nvSpPr>
          <p:spPr>
            <a:xfrm>
              <a:off x="0" y="0"/>
              <a:ext cx="2272284" cy="2272284"/>
            </a:xfrm>
            <a:custGeom>
              <a:avLst/>
              <a:gdLst/>
              <a:ahLst/>
              <a:cxnLst/>
              <a:rect l="l" t="t" r="r" b="b"/>
              <a:pathLst>
                <a:path w="2272284" h="2272284">
                  <a:moveTo>
                    <a:pt x="1136142" y="0"/>
                  </a:moveTo>
                  <a:cubicBezTo>
                    <a:pt x="508635" y="0"/>
                    <a:pt x="0" y="508635"/>
                    <a:pt x="0" y="1136142"/>
                  </a:cubicBezTo>
                  <a:cubicBezTo>
                    <a:pt x="0" y="1763649"/>
                    <a:pt x="508635" y="2272284"/>
                    <a:pt x="1136142" y="2272284"/>
                  </a:cubicBezTo>
                  <a:cubicBezTo>
                    <a:pt x="1763649" y="2272284"/>
                    <a:pt x="2272284" y="1763649"/>
                    <a:pt x="2272284" y="1136142"/>
                  </a:cubicBezTo>
                  <a:cubicBezTo>
                    <a:pt x="2272284" y="508635"/>
                    <a:pt x="1763522" y="0"/>
                    <a:pt x="1136142" y="0"/>
                  </a:cubicBezTo>
                  <a:close/>
                </a:path>
              </a:pathLst>
            </a:custGeom>
            <a:blipFill>
              <a:blip r:embed="rId8"/>
              <a:stretch>
                <a:fillRect t="-12169" b="-65608"/>
              </a:stretch>
            </a:blipFill>
          </p:spPr>
        </p:sp>
      </p:grpSp>
      <p:grpSp>
        <p:nvGrpSpPr>
          <p:cNvPr id="29" name="Group 29"/>
          <p:cNvGrpSpPr/>
          <p:nvPr/>
        </p:nvGrpSpPr>
        <p:grpSpPr>
          <a:xfrm>
            <a:off x="11934638" y="2191779"/>
            <a:ext cx="2300305" cy="230030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12441075" y="733425"/>
            <a:ext cx="5952955" cy="771525"/>
          </a:xfrm>
          <a:prstGeom prst="rect">
            <a:avLst/>
          </a:prstGeom>
        </p:spPr>
        <p:txBody>
          <a:bodyPr lIns="0" tIns="0" rIns="0" bIns="0" rtlCol="0" anchor="t">
            <a:spAutoFit/>
          </a:bodyPr>
          <a:lstStyle/>
          <a:p>
            <a:pPr marL="0" lvl="0" indent="0" algn="ctr" rtl="1">
              <a:lnSpc>
                <a:spcPts val="6120"/>
              </a:lnSpc>
              <a:spcBef>
                <a:spcPct val="0"/>
              </a:spcBef>
            </a:pPr>
            <a:r>
              <a:rPr lang="ar-EG" sz="5100" b="1">
                <a:solidFill>
                  <a:srgbClr val="FFFFFF"/>
                </a:solidFill>
                <a:latin typeface="Droid Arabic Kufi Bold"/>
                <a:ea typeface="Droid Arabic Kufi Bold"/>
                <a:cs typeface="Droid Arabic Kufi Bold"/>
                <a:sym typeface="Droid Arabic Kufi Bold"/>
                <a:rtl/>
              </a:rPr>
              <a:t>فريق مَسَارِن </a:t>
            </a:r>
          </a:p>
        </p:txBody>
      </p:sp>
      <p:grpSp>
        <p:nvGrpSpPr>
          <p:cNvPr id="33" name="Group 33"/>
          <p:cNvGrpSpPr/>
          <p:nvPr/>
        </p:nvGrpSpPr>
        <p:grpSpPr>
          <a:xfrm>
            <a:off x="12103135" y="2360276"/>
            <a:ext cx="1963311" cy="1963311"/>
            <a:chOff x="0" y="0"/>
            <a:chExt cx="2272186" cy="2272186"/>
          </a:xfrm>
        </p:grpSpPr>
        <p:sp>
          <p:nvSpPr>
            <p:cNvPr id="34" name="Freeform 34"/>
            <p:cNvSpPr/>
            <p:nvPr/>
          </p:nvSpPr>
          <p:spPr>
            <a:xfrm rot="-794529">
              <a:off x="-113532" y="-113532"/>
              <a:ext cx="2499348" cy="2499348"/>
            </a:xfrm>
            <a:custGeom>
              <a:avLst/>
              <a:gdLst/>
              <a:ahLst/>
              <a:cxnLst/>
              <a:rect l="l" t="t" r="r" b="b"/>
              <a:pathLst>
                <a:path w="2499348" h="2499348">
                  <a:moveTo>
                    <a:pt x="1509927" y="143741"/>
                  </a:moveTo>
                  <a:cubicBezTo>
                    <a:pt x="899105" y="0"/>
                    <a:pt x="287483" y="378599"/>
                    <a:pt x="143741" y="989421"/>
                  </a:cubicBezTo>
                  <a:cubicBezTo>
                    <a:pt x="0" y="1600243"/>
                    <a:pt x="378599" y="2211865"/>
                    <a:pt x="989421" y="2355607"/>
                  </a:cubicBezTo>
                  <a:cubicBezTo>
                    <a:pt x="1600243" y="2499348"/>
                    <a:pt x="2211865" y="2120749"/>
                    <a:pt x="2355607" y="1509927"/>
                  </a:cubicBezTo>
                  <a:cubicBezTo>
                    <a:pt x="2499348" y="899105"/>
                    <a:pt x="2120625" y="287454"/>
                    <a:pt x="1509927" y="143741"/>
                  </a:cubicBezTo>
                  <a:close/>
                </a:path>
              </a:pathLst>
            </a:custGeom>
            <a:blipFill>
              <a:blip r:embed="rId9"/>
              <a:stretch>
                <a:fillRect l="-24184" t="-24442" r="-10110" b="-13338"/>
              </a:stretch>
            </a:blipFill>
          </p:spPr>
        </p:sp>
      </p:grpSp>
      <p:grpSp>
        <p:nvGrpSpPr>
          <p:cNvPr id="35" name="Group 35"/>
          <p:cNvGrpSpPr/>
          <p:nvPr/>
        </p:nvGrpSpPr>
        <p:grpSpPr>
          <a:xfrm>
            <a:off x="8480221" y="2191779"/>
            <a:ext cx="2300305" cy="230030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8648718" y="2345605"/>
            <a:ext cx="1963311" cy="1963311"/>
            <a:chOff x="0" y="0"/>
            <a:chExt cx="2272186" cy="2272186"/>
          </a:xfrm>
        </p:grpSpPr>
        <p:sp>
          <p:nvSpPr>
            <p:cNvPr id="39" name="Freeform 39"/>
            <p:cNvSpPr/>
            <p:nvPr/>
          </p:nvSpPr>
          <p:spPr>
            <a:xfrm>
              <a:off x="0" y="0"/>
              <a:ext cx="2272284" cy="2272284"/>
            </a:xfrm>
            <a:custGeom>
              <a:avLst/>
              <a:gdLst/>
              <a:ahLst/>
              <a:cxnLst/>
              <a:rect l="l" t="t" r="r" b="b"/>
              <a:pathLst>
                <a:path w="2272284" h="2272284">
                  <a:moveTo>
                    <a:pt x="1136142" y="0"/>
                  </a:moveTo>
                  <a:cubicBezTo>
                    <a:pt x="508635" y="0"/>
                    <a:pt x="0" y="508635"/>
                    <a:pt x="0" y="1136142"/>
                  </a:cubicBezTo>
                  <a:cubicBezTo>
                    <a:pt x="0" y="1763649"/>
                    <a:pt x="508635" y="2272284"/>
                    <a:pt x="1136142" y="2272284"/>
                  </a:cubicBezTo>
                  <a:cubicBezTo>
                    <a:pt x="1763649" y="2272284"/>
                    <a:pt x="2272284" y="1763649"/>
                    <a:pt x="2272284" y="1136142"/>
                  </a:cubicBezTo>
                  <a:cubicBezTo>
                    <a:pt x="2272284" y="508635"/>
                    <a:pt x="1763522" y="0"/>
                    <a:pt x="1136142" y="0"/>
                  </a:cubicBezTo>
                  <a:close/>
                </a:path>
              </a:pathLst>
            </a:custGeom>
            <a:blipFill>
              <a:blip r:embed="rId10"/>
              <a:stretch>
                <a:fillRect t="-10915" b="-66861"/>
              </a:stretch>
            </a:blipFill>
          </p:spPr>
        </p:sp>
      </p:grpSp>
      <p:grpSp>
        <p:nvGrpSpPr>
          <p:cNvPr id="40" name="Group 40"/>
          <p:cNvGrpSpPr/>
          <p:nvPr/>
        </p:nvGrpSpPr>
        <p:grpSpPr>
          <a:xfrm>
            <a:off x="4810450" y="2345605"/>
            <a:ext cx="2300305" cy="2300305"/>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140678" y="2499431"/>
            <a:ext cx="2300305" cy="2300305"/>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5" name="TextBox 4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4940857" y="2360276"/>
            <a:ext cx="2039490" cy="2039490"/>
            <a:chOff x="0" y="0"/>
            <a:chExt cx="2272186" cy="2272186"/>
          </a:xfrm>
        </p:grpSpPr>
        <p:sp>
          <p:nvSpPr>
            <p:cNvPr id="47" name="Freeform 47"/>
            <p:cNvSpPr/>
            <p:nvPr/>
          </p:nvSpPr>
          <p:spPr>
            <a:xfrm>
              <a:off x="0" y="0"/>
              <a:ext cx="2272284" cy="2272284"/>
            </a:xfrm>
            <a:custGeom>
              <a:avLst/>
              <a:gdLst/>
              <a:ahLst/>
              <a:cxnLst/>
              <a:rect l="l" t="t" r="r" b="b"/>
              <a:pathLst>
                <a:path w="2272284" h="2272284">
                  <a:moveTo>
                    <a:pt x="1136142" y="0"/>
                  </a:moveTo>
                  <a:cubicBezTo>
                    <a:pt x="508635" y="0"/>
                    <a:pt x="0" y="508635"/>
                    <a:pt x="0" y="1136142"/>
                  </a:cubicBezTo>
                  <a:cubicBezTo>
                    <a:pt x="0" y="1763649"/>
                    <a:pt x="508635" y="2272284"/>
                    <a:pt x="1136142" y="2272284"/>
                  </a:cubicBezTo>
                  <a:cubicBezTo>
                    <a:pt x="1763649" y="2272284"/>
                    <a:pt x="2272284" y="1763649"/>
                    <a:pt x="2272284" y="1136142"/>
                  </a:cubicBezTo>
                  <a:cubicBezTo>
                    <a:pt x="2272284" y="508635"/>
                    <a:pt x="1763522" y="0"/>
                    <a:pt x="1136142" y="0"/>
                  </a:cubicBezTo>
                  <a:close/>
                </a:path>
              </a:pathLst>
            </a:custGeom>
            <a:blipFill>
              <a:blip r:embed="rId11"/>
              <a:stretch>
                <a:fillRect l="-44193" t="-161927" r="-55250" b="-170033"/>
              </a:stretch>
            </a:blipFill>
          </p:spPr>
        </p:sp>
      </p:grpSp>
      <p:grpSp>
        <p:nvGrpSpPr>
          <p:cNvPr id="48" name="Group 48"/>
          <p:cNvGrpSpPr/>
          <p:nvPr/>
        </p:nvGrpSpPr>
        <p:grpSpPr>
          <a:xfrm>
            <a:off x="1336598" y="2737445"/>
            <a:ext cx="1908465" cy="1908465"/>
            <a:chOff x="0" y="0"/>
            <a:chExt cx="2272186" cy="2272186"/>
          </a:xfrm>
        </p:grpSpPr>
        <p:sp>
          <p:nvSpPr>
            <p:cNvPr id="49" name="Freeform 49"/>
            <p:cNvSpPr/>
            <p:nvPr/>
          </p:nvSpPr>
          <p:spPr>
            <a:xfrm>
              <a:off x="0" y="0"/>
              <a:ext cx="2272284" cy="2272284"/>
            </a:xfrm>
            <a:custGeom>
              <a:avLst/>
              <a:gdLst/>
              <a:ahLst/>
              <a:cxnLst/>
              <a:rect l="l" t="t" r="r" b="b"/>
              <a:pathLst>
                <a:path w="2272284" h="2272284">
                  <a:moveTo>
                    <a:pt x="1136142" y="0"/>
                  </a:moveTo>
                  <a:cubicBezTo>
                    <a:pt x="508635" y="0"/>
                    <a:pt x="0" y="508635"/>
                    <a:pt x="0" y="1136142"/>
                  </a:cubicBezTo>
                  <a:cubicBezTo>
                    <a:pt x="0" y="1763649"/>
                    <a:pt x="508635" y="2272284"/>
                    <a:pt x="1136142" y="2272284"/>
                  </a:cubicBezTo>
                  <a:cubicBezTo>
                    <a:pt x="1763649" y="2272284"/>
                    <a:pt x="2272284" y="1763649"/>
                    <a:pt x="2272284" y="1136142"/>
                  </a:cubicBezTo>
                  <a:cubicBezTo>
                    <a:pt x="2272284" y="508635"/>
                    <a:pt x="1763522" y="0"/>
                    <a:pt x="1136142" y="0"/>
                  </a:cubicBezTo>
                  <a:close/>
                </a:path>
              </a:pathLst>
            </a:custGeom>
            <a:blipFill>
              <a:blip r:embed="rId12"/>
              <a:stretch>
                <a:fillRect l="-42092" t="-14248" r="-52142" b="-67203"/>
              </a:stretch>
            </a:blipFill>
          </p:spPr>
        </p:sp>
      </p:grpSp>
      <p:sp>
        <p:nvSpPr>
          <p:cNvPr id="50" name="TextBox 50"/>
          <p:cNvSpPr txBox="1"/>
          <p:nvPr/>
        </p:nvSpPr>
        <p:spPr>
          <a:xfrm>
            <a:off x="11934638" y="4463509"/>
            <a:ext cx="9325272" cy="699135"/>
          </a:xfrm>
          <a:prstGeom prst="rect">
            <a:avLst/>
          </a:prstGeom>
        </p:spPr>
        <p:txBody>
          <a:bodyPr lIns="0" tIns="0" rIns="0" bIns="0" rtlCol="0" anchor="t">
            <a:spAutoFit/>
          </a:bodyPr>
          <a:lstStyle/>
          <a:p>
            <a:pPr algn="ctr" rtl="1">
              <a:lnSpc>
                <a:spcPts val="6120"/>
              </a:lnSpc>
            </a:pPr>
            <a:r>
              <a:rPr lang="ar-EG" sz="3000" b="1">
                <a:solidFill>
                  <a:srgbClr val="FFFFFF"/>
                </a:solidFill>
                <a:latin typeface="Droid Arabic Kufi Bold"/>
                <a:ea typeface="Droid Arabic Kufi Bold"/>
                <a:cs typeface="Droid Arabic Kufi Bold"/>
                <a:sym typeface="Droid Arabic Kufi Bold"/>
                <a:rtl/>
              </a:rPr>
              <a:t>فاطمة الكعبي </a:t>
            </a:r>
          </a:p>
        </p:txBody>
      </p:sp>
      <p:sp>
        <p:nvSpPr>
          <p:cNvPr id="51" name="TextBox 51"/>
          <p:cNvSpPr txBox="1"/>
          <p:nvPr/>
        </p:nvSpPr>
        <p:spPr>
          <a:xfrm>
            <a:off x="8352586" y="4398260"/>
            <a:ext cx="9325272" cy="699135"/>
          </a:xfrm>
          <a:prstGeom prst="rect">
            <a:avLst/>
          </a:prstGeom>
        </p:spPr>
        <p:txBody>
          <a:bodyPr lIns="0" tIns="0" rIns="0" bIns="0" rtlCol="0" anchor="t">
            <a:spAutoFit/>
          </a:bodyPr>
          <a:lstStyle/>
          <a:p>
            <a:pPr algn="ctr" rtl="1">
              <a:lnSpc>
                <a:spcPts val="6120"/>
              </a:lnSpc>
            </a:pPr>
            <a:r>
              <a:rPr lang="ar-EG" sz="3000" b="1">
                <a:solidFill>
                  <a:srgbClr val="FFFFFF"/>
                </a:solidFill>
                <a:latin typeface="Droid Arabic Kufi Bold"/>
                <a:ea typeface="Droid Arabic Kufi Bold"/>
                <a:cs typeface="Droid Arabic Kufi Bold"/>
                <a:sym typeface="Droid Arabic Kufi Bold"/>
                <a:rtl/>
              </a:rPr>
              <a:t>انوار العلياني </a:t>
            </a:r>
          </a:p>
        </p:txBody>
      </p:sp>
      <p:sp>
        <p:nvSpPr>
          <p:cNvPr id="52" name="TextBox 52"/>
          <p:cNvSpPr txBox="1"/>
          <p:nvPr/>
        </p:nvSpPr>
        <p:spPr>
          <a:xfrm>
            <a:off x="4967738" y="4463509"/>
            <a:ext cx="9325272" cy="699135"/>
          </a:xfrm>
          <a:prstGeom prst="rect">
            <a:avLst/>
          </a:prstGeom>
        </p:spPr>
        <p:txBody>
          <a:bodyPr lIns="0" tIns="0" rIns="0" bIns="0" rtlCol="0" anchor="t">
            <a:spAutoFit/>
          </a:bodyPr>
          <a:lstStyle/>
          <a:p>
            <a:pPr algn="ctr" rtl="1">
              <a:lnSpc>
                <a:spcPts val="6120"/>
              </a:lnSpc>
            </a:pPr>
            <a:r>
              <a:rPr lang="ar-EG" sz="3000" b="1">
                <a:solidFill>
                  <a:srgbClr val="FFFFFF"/>
                </a:solidFill>
                <a:latin typeface="Droid Arabic Kufi Bold"/>
                <a:ea typeface="Droid Arabic Kufi Bold"/>
                <a:cs typeface="Droid Arabic Kufi Bold"/>
                <a:sym typeface="Droid Arabic Kufi Bold"/>
                <a:rtl/>
              </a:rPr>
              <a:t>جمانة الدريهم</a:t>
            </a:r>
          </a:p>
        </p:txBody>
      </p:sp>
      <p:sp>
        <p:nvSpPr>
          <p:cNvPr id="53" name="TextBox 53"/>
          <p:cNvSpPr txBox="1"/>
          <p:nvPr/>
        </p:nvSpPr>
        <p:spPr>
          <a:xfrm>
            <a:off x="1455255" y="4512119"/>
            <a:ext cx="9325272" cy="699135"/>
          </a:xfrm>
          <a:prstGeom prst="rect">
            <a:avLst/>
          </a:prstGeom>
        </p:spPr>
        <p:txBody>
          <a:bodyPr lIns="0" tIns="0" rIns="0" bIns="0" rtlCol="0" anchor="t">
            <a:spAutoFit/>
          </a:bodyPr>
          <a:lstStyle/>
          <a:p>
            <a:pPr algn="ctr" rtl="1">
              <a:lnSpc>
                <a:spcPts val="6120"/>
              </a:lnSpc>
            </a:pPr>
            <a:r>
              <a:rPr lang="ar-EG" sz="3000" b="1">
                <a:solidFill>
                  <a:srgbClr val="FFFFFF"/>
                </a:solidFill>
                <a:latin typeface="Droid Arabic Kufi Bold"/>
                <a:ea typeface="Droid Arabic Kufi Bold"/>
                <a:cs typeface="Droid Arabic Kufi Bold"/>
                <a:sym typeface="Droid Arabic Kufi Bold"/>
                <a:rtl/>
              </a:rPr>
              <a:t>مشاعل آل البيد</a:t>
            </a:r>
          </a:p>
        </p:txBody>
      </p:sp>
      <p:sp>
        <p:nvSpPr>
          <p:cNvPr id="54" name="TextBox 54"/>
          <p:cNvSpPr txBox="1"/>
          <p:nvPr/>
        </p:nvSpPr>
        <p:spPr>
          <a:xfrm>
            <a:off x="-2371805" y="4552086"/>
            <a:ext cx="9325272" cy="699135"/>
          </a:xfrm>
          <a:prstGeom prst="rect">
            <a:avLst/>
          </a:prstGeom>
        </p:spPr>
        <p:txBody>
          <a:bodyPr lIns="0" tIns="0" rIns="0" bIns="0" rtlCol="0" anchor="t">
            <a:spAutoFit/>
          </a:bodyPr>
          <a:lstStyle/>
          <a:p>
            <a:pPr algn="ctr" rtl="1">
              <a:lnSpc>
                <a:spcPts val="6120"/>
              </a:lnSpc>
            </a:pPr>
            <a:r>
              <a:rPr lang="ar-EG" sz="3000" b="1">
                <a:solidFill>
                  <a:srgbClr val="FFFFFF"/>
                </a:solidFill>
                <a:latin typeface="Droid Arabic Kufi Bold"/>
                <a:ea typeface="Droid Arabic Kufi Bold"/>
                <a:cs typeface="Droid Arabic Kufi Bold"/>
                <a:sym typeface="Droid Arabic Kufi Bold"/>
                <a:rtl/>
              </a:rPr>
              <a:t>أروى الطيب </a:t>
            </a:r>
          </a:p>
        </p:txBody>
      </p:sp>
      <p:sp>
        <p:nvSpPr>
          <p:cNvPr id="55" name="TextBox 55"/>
          <p:cNvSpPr txBox="1"/>
          <p:nvPr/>
        </p:nvSpPr>
        <p:spPr>
          <a:xfrm>
            <a:off x="7774905" y="5236400"/>
            <a:ext cx="3710937" cy="697230"/>
          </a:xfrm>
          <a:prstGeom prst="rect">
            <a:avLst/>
          </a:prstGeom>
        </p:spPr>
        <p:txBody>
          <a:bodyPr lIns="0" tIns="0" rIns="0" bIns="0" rtlCol="0" anchor="t">
            <a:spAutoFit/>
          </a:bodyPr>
          <a:lstStyle/>
          <a:p>
            <a:pPr algn="ctr" rtl="1">
              <a:lnSpc>
                <a:spcPts val="2985"/>
              </a:lnSpc>
            </a:pPr>
            <a:r>
              <a:rPr lang="ar-EG" sz="1500" b="1">
                <a:solidFill>
                  <a:srgbClr val="17E3B2"/>
                </a:solidFill>
                <a:latin typeface="Droid Arabic Kufi Bold"/>
                <a:ea typeface="Droid Arabic Kufi Bold"/>
                <a:cs typeface="Droid Arabic Kufi Bold"/>
                <a:sym typeface="Droid Arabic Kufi Bold"/>
                <a:rtl/>
              </a:rPr>
              <a:t>علوم الحاسب </a:t>
            </a:r>
          </a:p>
          <a:p>
            <a:pPr algn="ctr" rtl="1">
              <a:lnSpc>
                <a:spcPts val="2985"/>
              </a:lnSpc>
            </a:pPr>
            <a:r>
              <a:rPr lang="ar-EG" sz="1500" b="1">
                <a:solidFill>
                  <a:srgbClr val="17E3B2"/>
                </a:solidFill>
                <a:latin typeface="Droid Arabic Kufi Bold"/>
                <a:ea typeface="Droid Arabic Kufi Bold"/>
                <a:cs typeface="Droid Arabic Kufi Bold"/>
                <a:sym typeface="Droid Arabic Kufi Bold"/>
                <a:rtl/>
              </a:rPr>
              <a:t>جامعة الأمير سطام بن عبدالعزيز</a:t>
            </a:r>
          </a:p>
        </p:txBody>
      </p:sp>
      <p:sp>
        <p:nvSpPr>
          <p:cNvPr id="56" name="TextBox 56"/>
          <p:cNvSpPr txBox="1"/>
          <p:nvPr/>
        </p:nvSpPr>
        <p:spPr>
          <a:xfrm>
            <a:off x="15141405" y="5094679"/>
            <a:ext cx="3024709" cy="862584"/>
          </a:xfrm>
          <a:prstGeom prst="rect">
            <a:avLst/>
          </a:prstGeom>
        </p:spPr>
        <p:txBody>
          <a:bodyPr lIns="0" tIns="0" rIns="0" bIns="0" rtlCol="0" anchor="t">
            <a:spAutoFit/>
          </a:bodyPr>
          <a:lstStyle/>
          <a:p>
            <a:pPr algn="ctr" rtl="1">
              <a:lnSpc>
                <a:spcPts val="3617"/>
              </a:lnSpc>
            </a:pPr>
            <a:r>
              <a:rPr lang="ar-EG" sz="1800" b="1">
                <a:solidFill>
                  <a:srgbClr val="17E3B2"/>
                </a:solidFill>
                <a:latin typeface="Droid Arabic Kufi Bold"/>
                <a:ea typeface="Droid Arabic Kufi Bold"/>
                <a:cs typeface="Droid Arabic Kufi Bold"/>
                <a:sym typeface="Droid Arabic Kufi Bold"/>
                <a:rtl/>
              </a:rPr>
              <a:t> فيزياء</a:t>
            </a:r>
          </a:p>
          <a:p>
            <a:pPr algn="ctr" rtl="1">
              <a:lnSpc>
                <a:spcPts val="3617"/>
              </a:lnSpc>
            </a:pPr>
            <a:r>
              <a:rPr lang="ar-EG" sz="1800" b="1">
                <a:solidFill>
                  <a:srgbClr val="17E3B2"/>
                </a:solidFill>
                <a:latin typeface="Droid Arabic Kufi Bold"/>
                <a:ea typeface="Droid Arabic Kufi Bold"/>
                <a:cs typeface="Droid Arabic Kufi Bold"/>
                <a:sym typeface="Droid Arabic Kufi Bold"/>
                <a:rtl/>
              </a:rPr>
              <a:t>جامعة الملك خالد</a:t>
            </a:r>
          </a:p>
        </p:txBody>
      </p:sp>
      <p:sp>
        <p:nvSpPr>
          <p:cNvPr id="57" name="TextBox 57"/>
          <p:cNvSpPr txBox="1"/>
          <p:nvPr/>
        </p:nvSpPr>
        <p:spPr>
          <a:xfrm>
            <a:off x="11415759" y="5077904"/>
            <a:ext cx="3338063" cy="855726"/>
          </a:xfrm>
          <a:prstGeom prst="rect">
            <a:avLst/>
          </a:prstGeom>
        </p:spPr>
        <p:txBody>
          <a:bodyPr lIns="0" tIns="0" rIns="0" bIns="0" rtlCol="0" anchor="t">
            <a:spAutoFit/>
          </a:bodyPr>
          <a:lstStyle/>
          <a:p>
            <a:pPr algn="ctr" rtl="1">
              <a:lnSpc>
                <a:spcPts val="3672"/>
              </a:lnSpc>
            </a:pPr>
            <a:r>
              <a:rPr lang="ar-EG" sz="1800" b="1">
                <a:solidFill>
                  <a:srgbClr val="17E3B2"/>
                </a:solidFill>
                <a:latin typeface="Droid Arabic Kufi Bold"/>
                <a:ea typeface="Droid Arabic Kufi Bold"/>
                <a:cs typeface="Droid Arabic Kufi Bold"/>
                <a:sym typeface="Droid Arabic Kufi Bold"/>
                <a:rtl/>
              </a:rPr>
              <a:t>نظم المعلومات</a:t>
            </a:r>
          </a:p>
          <a:p>
            <a:pPr algn="ctr" rtl="1">
              <a:lnSpc>
                <a:spcPts val="3672"/>
              </a:lnSpc>
            </a:pPr>
            <a:r>
              <a:rPr lang="ar-EG" sz="1800" b="1">
                <a:solidFill>
                  <a:srgbClr val="17E3B2"/>
                </a:solidFill>
                <a:latin typeface="Droid Arabic Kufi Bold"/>
                <a:ea typeface="Droid Arabic Kufi Bold"/>
                <a:cs typeface="Droid Arabic Kufi Bold"/>
                <a:sym typeface="Droid Arabic Kufi Bold"/>
                <a:rtl/>
              </a:rPr>
              <a:t>جامعة الملك خالد</a:t>
            </a:r>
          </a:p>
        </p:txBody>
      </p:sp>
      <p:sp>
        <p:nvSpPr>
          <p:cNvPr id="58" name="TextBox 58"/>
          <p:cNvSpPr txBox="1"/>
          <p:nvPr/>
        </p:nvSpPr>
        <p:spPr>
          <a:xfrm>
            <a:off x="4089269" y="5077904"/>
            <a:ext cx="3860756" cy="855726"/>
          </a:xfrm>
          <a:prstGeom prst="rect">
            <a:avLst/>
          </a:prstGeom>
        </p:spPr>
        <p:txBody>
          <a:bodyPr lIns="0" tIns="0" rIns="0" bIns="0" rtlCol="0" anchor="t">
            <a:spAutoFit/>
          </a:bodyPr>
          <a:lstStyle/>
          <a:p>
            <a:pPr algn="ctr" rtl="1">
              <a:lnSpc>
                <a:spcPts val="3672"/>
              </a:lnSpc>
            </a:pPr>
            <a:r>
              <a:rPr lang="ar-EG" sz="1800" b="1">
                <a:solidFill>
                  <a:srgbClr val="17E3B2"/>
                </a:solidFill>
                <a:latin typeface="Droid Arabic Kufi Bold"/>
                <a:ea typeface="Droid Arabic Kufi Bold"/>
                <a:cs typeface="Droid Arabic Kufi Bold"/>
                <a:sym typeface="Droid Arabic Kufi Bold"/>
                <a:rtl/>
              </a:rPr>
              <a:t>نظم المعلومات </a:t>
            </a:r>
          </a:p>
          <a:p>
            <a:pPr algn="ctr" rtl="1">
              <a:lnSpc>
                <a:spcPts val="3672"/>
              </a:lnSpc>
            </a:pPr>
            <a:r>
              <a:rPr lang="ar-EG" sz="1800" b="1">
                <a:solidFill>
                  <a:srgbClr val="17E3B2"/>
                </a:solidFill>
                <a:latin typeface="Droid Arabic Kufi Bold"/>
                <a:ea typeface="Droid Arabic Kufi Bold"/>
                <a:cs typeface="Droid Arabic Kufi Bold"/>
                <a:sym typeface="Droid Arabic Kufi Bold"/>
                <a:rtl/>
              </a:rPr>
              <a:t>جامعة الملك خالد</a:t>
            </a:r>
          </a:p>
        </p:txBody>
      </p:sp>
      <p:grpSp>
        <p:nvGrpSpPr>
          <p:cNvPr id="59" name="Group 59"/>
          <p:cNvGrpSpPr/>
          <p:nvPr/>
        </p:nvGrpSpPr>
        <p:grpSpPr>
          <a:xfrm>
            <a:off x="850010" y="5304536"/>
            <a:ext cx="2395054" cy="652727"/>
            <a:chOff x="0" y="0"/>
            <a:chExt cx="3193405" cy="870303"/>
          </a:xfrm>
        </p:grpSpPr>
        <p:sp>
          <p:nvSpPr>
            <p:cNvPr id="60" name="TextBox 60"/>
            <p:cNvSpPr txBox="1"/>
            <p:nvPr/>
          </p:nvSpPr>
          <p:spPr>
            <a:xfrm>
              <a:off x="0" y="0"/>
              <a:ext cx="3193405" cy="333942"/>
            </a:xfrm>
            <a:prstGeom prst="rect">
              <a:avLst/>
            </a:prstGeom>
          </p:spPr>
          <p:txBody>
            <a:bodyPr lIns="0" tIns="0" rIns="0" bIns="0" rtlCol="0" anchor="t">
              <a:spAutoFit/>
            </a:bodyPr>
            <a:lstStyle/>
            <a:p>
              <a:pPr algn="ctr" rtl="1">
                <a:lnSpc>
                  <a:spcPts val="2009"/>
                </a:lnSpc>
              </a:pPr>
              <a:r>
                <a:rPr lang="ar-EG" sz="1673" b="1">
                  <a:solidFill>
                    <a:srgbClr val="17E3B2"/>
                  </a:solidFill>
                  <a:latin typeface="Droid Arabic Kufi Bold"/>
                  <a:ea typeface="Droid Arabic Kufi Bold"/>
                  <a:cs typeface="Droid Arabic Kufi Bold"/>
                  <a:sym typeface="Droid Arabic Kufi Bold"/>
                  <a:rtl/>
                </a:rPr>
                <a:t>العمارة والتخطيط      </a:t>
              </a:r>
            </a:p>
          </p:txBody>
        </p:sp>
        <p:sp>
          <p:nvSpPr>
            <p:cNvPr id="61" name="TextBox 61"/>
            <p:cNvSpPr txBox="1"/>
            <p:nvPr/>
          </p:nvSpPr>
          <p:spPr>
            <a:xfrm>
              <a:off x="742476" y="503626"/>
              <a:ext cx="2331485" cy="366676"/>
            </a:xfrm>
            <a:prstGeom prst="rect">
              <a:avLst/>
            </a:prstGeom>
          </p:spPr>
          <p:txBody>
            <a:bodyPr lIns="0" tIns="0" rIns="0" bIns="0" rtlCol="0" anchor="t">
              <a:spAutoFit/>
            </a:bodyPr>
            <a:lstStyle/>
            <a:p>
              <a:pPr algn="ctr" rtl="1">
                <a:lnSpc>
                  <a:spcPts val="2343"/>
                </a:lnSpc>
              </a:pPr>
              <a:r>
                <a:rPr lang="ar-EG" sz="1673" b="1">
                  <a:solidFill>
                    <a:srgbClr val="17E3B2"/>
                  </a:solidFill>
                  <a:latin typeface="Droid Arabic Kufi Bold"/>
                  <a:ea typeface="Droid Arabic Kufi Bold"/>
                  <a:cs typeface="Droid Arabic Kufi Bold"/>
                  <a:sym typeface="Droid Arabic Kufi Bold"/>
                  <a:rtl/>
                </a:rPr>
                <a:t>جامعة الملك خالد</a:t>
              </a:r>
            </a:p>
          </p:txBody>
        </p:sp>
      </p:grpSp>
      <p:sp>
        <p:nvSpPr>
          <p:cNvPr id="62" name="TextBox 62"/>
          <p:cNvSpPr txBox="1"/>
          <p:nvPr/>
        </p:nvSpPr>
        <p:spPr>
          <a:xfrm>
            <a:off x="1140678" y="5919163"/>
            <a:ext cx="2199134" cy="2935064"/>
          </a:xfrm>
          <a:prstGeom prst="rect">
            <a:avLst/>
          </a:prstGeom>
        </p:spPr>
        <p:txBody>
          <a:bodyPr lIns="0" tIns="0" rIns="0" bIns="0" rtlCol="0" anchor="t">
            <a:spAutoFit/>
          </a:bodyPr>
          <a:lstStyle/>
          <a:p>
            <a:pPr algn="r" rtl="1">
              <a:lnSpc>
                <a:spcPts val="2601"/>
              </a:lnSpc>
            </a:pPr>
            <a:r>
              <a:rPr lang="ar-EG" sz="1040" b="1" spc="-182">
                <a:solidFill>
                  <a:srgbClr val="F2F2F2"/>
                </a:solidFill>
                <a:latin typeface="Droid Arabic Kufi Bold"/>
                <a:ea typeface="Droid Arabic Kufi Bold"/>
                <a:cs typeface="Droid Arabic Kufi Bold"/>
                <a:sym typeface="Droid Arabic Kufi Bold"/>
                <a:rtl/>
              </a:rPr>
              <a:t>شغوفة بابتكار حلول تخدم المجتمع وتربط بين التقنية والهوية المحلية، اؤمن أن الإبداع يبدأ من فهم الناس واحتياجاتهم، ولهذا اركز في مشاريعي على خلق تجارب تحسن جودة الحياة وتعزز الساحة المستدامة، أشارك في هاكاثون “عسير تبتكر”برؤية طموحة لإبراز جمال منطقتنا.</a:t>
            </a:r>
          </a:p>
        </p:txBody>
      </p:sp>
      <p:sp>
        <p:nvSpPr>
          <p:cNvPr id="63" name="TextBox 63"/>
          <p:cNvSpPr txBox="1"/>
          <p:nvPr/>
        </p:nvSpPr>
        <p:spPr>
          <a:xfrm>
            <a:off x="4786534" y="5871538"/>
            <a:ext cx="2466226" cy="3030314"/>
          </a:xfrm>
          <a:prstGeom prst="rect">
            <a:avLst/>
          </a:prstGeom>
        </p:spPr>
        <p:txBody>
          <a:bodyPr lIns="0" tIns="0" rIns="0" bIns="0" rtlCol="0" anchor="t">
            <a:spAutoFit/>
          </a:bodyPr>
          <a:lstStyle/>
          <a:p>
            <a:pPr algn="r" rtl="1">
              <a:lnSpc>
                <a:spcPts val="3027"/>
              </a:lnSpc>
            </a:pPr>
            <a:r>
              <a:rPr lang="ar-EG" sz="1345" b="1">
                <a:solidFill>
                  <a:srgbClr val="F2F2F2"/>
                </a:solidFill>
                <a:latin typeface="Droid Arabic Kufi Bold"/>
                <a:ea typeface="Droid Arabic Kufi Bold"/>
                <a:cs typeface="Droid Arabic Kufi Bold"/>
                <a:sym typeface="Droid Arabic Kufi Bold"/>
                <a:rtl/>
              </a:rPr>
              <a:t>شغوفة بتعلم كل ما هو جديد وتطوير ذاتي باستمرار، اطمح لاكتساب كل ما يطورني ويثري معرفتي في مختلف المجالات.</a:t>
            </a:r>
          </a:p>
          <a:p>
            <a:pPr algn="r" rtl="1">
              <a:lnSpc>
                <a:spcPts val="3027"/>
              </a:lnSpc>
            </a:pPr>
            <a:r>
              <a:rPr lang="ar-EG" sz="1345" b="1">
                <a:solidFill>
                  <a:srgbClr val="F2F2F2"/>
                </a:solidFill>
                <a:latin typeface="Droid Arabic Kufi Bold"/>
                <a:ea typeface="Droid Arabic Kufi Bold"/>
                <a:cs typeface="Droid Arabic Kufi Bold"/>
                <a:sym typeface="Droid Arabic Kufi Bold"/>
                <a:rtl/>
              </a:rPr>
              <a:t>أسعى لصناعة أفكار مميزة تُحدث فرقاً حقيقياً، وأؤمن بأن التعاون وروح الفريق هما سر النجاح والتأثير الإيجابي.</a:t>
            </a:r>
          </a:p>
        </p:txBody>
      </p:sp>
      <p:sp>
        <p:nvSpPr>
          <p:cNvPr id="64" name="TextBox 64"/>
          <p:cNvSpPr txBox="1"/>
          <p:nvPr/>
        </p:nvSpPr>
        <p:spPr>
          <a:xfrm>
            <a:off x="8415017" y="6004888"/>
            <a:ext cx="2430713" cy="2924259"/>
          </a:xfrm>
          <a:prstGeom prst="rect">
            <a:avLst/>
          </a:prstGeom>
        </p:spPr>
        <p:txBody>
          <a:bodyPr lIns="0" tIns="0" rIns="0" bIns="0" rtlCol="0" anchor="t">
            <a:spAutoFit/>
          </a:bodyPr>
          <a:lstStyle/>
          <a:p>
            <a:pPr algn="r" rtl="1">
              <a:lnSpc>
                <a:spcPts val="2178"/>
              </a:lnSpc>
            </a:pPr>
            <a:r>
              <a:rPr lang="ar-EG" sz="1336" b="1">
                <a:solidFill>
                  <a:srgbClr val="F2F2F2"/>
                </a:solidFill>
                <a:latin typeface="Droid Arabic Kufi Bold"/>
                <a:ea typeface="Droid Arabic Kufi Bold"/>
                <a:cs typeface="Droid Arabic Kufi Bold"/>
                <a:sym typeface="Droid Arabic Kufi Bold"/>
                <a:rtl/>
              </a:rPr>
              <a:t>مهتمة بتجربة وتصميم المستخدم (</a:t>
            </a:r>
            <a:r>
              <a:rPr lang="en-US" sz="1336" b="1">
                <a:solidFill>
                  <a:srgbClr val="F2F2F2"/>
                </a:solidFill>
                <a:latin typeface="Droid Arabic Kufi Bold"/>
                <a:ea typeface="Droid Arabic Kufi Bold"/>
                <a:cs typeface="Droid Arabic Kufi Bold"/>
                <a:sym typeface="Droid Arabic Kufi Bold"/>
              </a:rPr>
              <a:t>UI/UX</a:t>
            </a:r>
            <a:r>
              <a:rPr lang="ar-EG" sz="1336" b="1">
                <a:solidFill>
                  <a:srgbClr val="F2F2F2"/>
                </a:solidFill>
                <a:latin typeface="Droid Arabic Kufi Bold"/>
                <a:ea typeface="Droid Arabic Kufi Bold"/>
                <a:cs typeface="Droid Arabic Kufi Bold"/>
                <a:sym typeface="Droid Arabic Kufi Bold"/>
                <a:rtl/>
              </a:rPr>
              <a:t>) أتمتع بمهارات تحليل المشكلات وتحويل التحديات إلى حلول إبداعية قائمة على منهجية التصميم المتمركز حول المستخدم.</a:t>
            </a:r>
          </a:p>
          <a:p>
            <a:pPr algn="r" rtl="1">
              <a:lnSpc>
                <a:spcPts val="2178"/>
              </a:lnSpc>
            </a:pPr>
            <a:r>
              <a:rPr lang="ar-EG" sz="1336" b="1">
                <a:solidFill>
                  <a:srgbClr val="F2F2F2"/>
                </a:solidFill>
                <a:latin typeface="Droid Arabic Kufi Bold"/>
                <a:ea typeface="Droid Arabic Kufi Bold"/>
                <a:cs typeface="Droid Arabic Kufi Bold"/>
                <a:sym typeface="Droid Arabic Kufi Bold"/>
                <a:rtl/>
              </a:rPr>
              <a:t>أجيد استخدام أدوات التصميم الحديثة مثل </a:t>
            </a:r>
            <a:r>
              <a:rPr lang="en-US" sz="1336" b="1">
                <a:solidFill>
                  <a:srgbClr val="F2F2F2"/>
                </a:solidFill>
                <a:latin typeface="Droid Arabic Kufi Bold"/>
                <a:ea typeface="Droid Arabic Kufi Bold"/>
                <a:cs typeface="Droid Arabic Kufi Bold"/>
                <a:sym typeface="Droid Arabic Kufi Bold"/>
              </a:rPr>
              <a:t>Figma</a:t>
            </a:r>
            <a:r>
              <a:rPr lang="ar-EG" sz="1336" b="1">
                <a:solidFill>
                  <a:srgbClr val="F2F2F2"/>
                </a:solidFill>
                <a:latin typeface="Droid Arabic Kufi Bold"/>
                <a:ea typeface="Droid Arabic Kufi Bold"/>
                <a:cs typeface="Droid Arabic Kufi Bold"/>
                <a:sym typeface="Droid Arabic Kufi Bold"/>
                <a:rtl/>
              </a:rPr>
              <a:t> ولدي شغف بابتكار تجارب رقمية متكاملة تعزز التفاعل.</a:t>
            </a:r>
          </a:p>
        </p:txBody>
      </p:sp>
      <p:sp>
        <p:nvSpPr>
          <p:cNvPr id="65" name="TextBox 65"/>
          <p:cNvSpPr txBox="1"/>
          <p:nvPr/>
        </p:nvSpPr>
        <p:spPr>
          <a:xfrm>
            <a:off x="15344535" y="6100138"/>
            <a:ext cx="2505478" cy="2759710"/>
          </a:xfrm>
          <a:prstGeom prst="rect">
            <a:avLst/>
          </a:prstGeom>
        </p:spPr>
        <p:txBody>
          <a:bodyPr lIns="0" tIns="0" rIns="0" bIns="0" rtlCol="0" anchor="t">
            <a:spAutoFit/>
          </a:bodyPr>
          <a:lstStyle/>
          <a:p>
            <a:pPr algn="r" rtl="1">
              <a:lnSpc>
                <a:spcPts val="2239"/>
              </a:lnSpc>
            </a:pPr>
            <a:r>
              <a:rPr lang="ar-EG" sz="1599" b="1">
                <a:solidFill>
                  <a:srgbClr val="F2F2F2"/>
                </a:solidFill>
                <a:latin typeface="Droid Arabic Kufi Bold"/>
                <a:ea typeface="Droid Arabic Kufi Bold"/>
                <a:cs typeface="Droid Arabic Kufi Bold"/>
                <a:sym typeface="Droid Arabic Kufi Bold"/>
                <a:rtl/>
              </a:rPr>
              <a:t>مهتمة بالبحث الاكاديمي وعضو استشاري بكلية العلوم بجامعة الملك خالد، عضو المركز العربي للثقافة والإعلام لإدارة المحتوى الإعلامي، حاصلة على شهادات في السلامة المهنية والتعامل مع المواد الخطرة ومعدات الوقاية.</a:t>
            </a:r>
          </a:p>
        </p:txBody>
      </p:sp>
      <p:sp>
        <p:nvSpPr>
          <p:cNvPr id="66" name="TextBox 66"/>
          <p:cNvSpPr txBox="1"/>
          <p:nvPr/>
        </p:nvSpPr>
        <p:spPr>
          <a:xfrm>
            <a:off x="11731962" y="6167201"/>
            <a:ext cx="2705658" cy="2534237"/>
          </a:xfrm>
          <a:prstGeom prst="rect">
            <a:avLst/>
          </a:prstGeom>
        </p:spPr>
        <p:txBody>
          <a:bodyPr lIns="0" tIns="0" rIns="0" bIns="0" rtlCol="0" anchor="t">
            <a:spAutoFit/>
          </a:bodyPr>
          <a:lstStyle/>
          <a:p>
            <a:pPr algn="r" rtl="1">
              <a:lnSpc>
                <a:spcPts val="2255"/>
              </a:lnSpc>
            </a:pPr>
            <a:r>
              <a:rPr lang="ar-EG" sz="1566" b="1">
                <a:solidFill>
                  <a:srgbClr val="F2F2F2"/>
                </a:solidFill>
                <a:latin typeface="Droid Arabic Kufi Bold"/>
                <a:ea typeface="Droid Arabic Kufi Bold"/>
                <a:cs typeface="Droid Arabic Kufi Bold"/>
                <a:sym typeface="Droid Arabic Kufi Bold"/>
                <a:rtl/>
              </a:rPr>
              <a:t>طالبة بالسنة الثانية بتخصص نظم المعلومات، شغوفة بالتعلم المستمر وتطوير المهارات، أسعى لتطوير حلول مبتكرة تحدث تاثيراً حقيقياً.</a:t>
            </a:r>
          </a:p>
          <a:p>
            <a:pPr algn="r" rtl="1">
              <a:lnSpc>
                <a:spcPts val="2255"/>
              </a:lnSpc>
            </a:pPr>
            <a:r>
              <a:rPr lang="ar-EG" sz="1566" b="1">
                <a:solidFill>
                  <a:srgbClr val="F2F2F2"/>
                </a:solidFill>
                <a:latin typeface="Droid Arabic Kufi Bold"/>
                <a:ea typeface="Droid Arabic Kufi Bold"/>
                <a:cs typeface="Droid Arabic Kufi Bold"/>
                <a:sym typeface="Droid Arabic Kufi Bold"/>
                <a:rtl/>
              </a:rPr>
              <a:t>اؤمن بأهمية العمل الجماعي واتطلع دائماً لتطبيق المعرفة في مشاريع عملية.</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3805404" y="-2861670"/>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14636039" y="2791969"/>
            <a:ext cx="5246522" cy="7495031"/>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1259737" y="-1007161"/>
            <a:ext cx="5999563" cy="3306112"/>
            <a:chOff x="0" y="0"/>
            <a:chExt cx="7999417" cy="4408149"/>
          </a:xfrm>
        </p:grpSpPr>
        <p:grpSp>
          <p:nvGrpSpPr>
            <p:cNvPr id="7" name="Group 7"/>
            <p:cNvGrpSpPr/>
            <p:nvPr/>
          </p:nvGrpSpPr>
          <p:grpSpPr>
            <a:xfrm>
              <a:off x="4913713" y="0"/>
              <a:ext cx="3085704" cy="4408149"/>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0" y="1885097"/>
              <a:ext cx="1542852" cy="154285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11" name="Group 11"/>
          <p:cNvGrpSpPr/>
          <p:nvPr/>
        </p:nvGrpSpPr>
        <p:grpSpPr>
          <a:xfrm>
            <a:off x="6815082" y="2689476"/>
            <a:ext cx="8602470" cy="2668968"/>
            <a:chOff x="0" y="0"/>
            <a:chExt cx="8688406" cy="2695631"/>
          </a:xfrm>
        </p:grpSpPr>
        <p:sp>
          <p:nvSpPr>
            <p:cNvPr id="12" name="Freeform 12"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3"/>
              <a:stretch>
                <a:fillRect t="-6429" b="-6427"/>
              </a:stretch>
            </a:blipFill>
          </p:spPr>
        </p:sp>
      </p:grpSp>
      <p:grpSp>
        <p:nvGrpSpPr>
          <p:cNvPr id="13" name="Group 13"/>
          <p:cNvGrpSpPr/>
          <p:nvPr/>
        </p:nvGrpSpPr>
        <p:grpSpPr>
          <a:xfrm>
            <a:off x="4163049" y="2791969"/>
            <a:ext cx="2184567" cy="3151752"/>
            <a:chOff x="0" y="0"/>
            <a:chExt cx="2912756" cy="4202336"/>
          </a:xfrm>
        </p:grpSpPr>
        <p:sp>
          <p:nvSpPr>
            <p:cNvPr id="14" name="Freeform 14"/>
            <p:cNvSpPr/>
            <p:nvPr/>
          </p:nvSpPr>
          <p:spPr>
            <a:xfrm>
              <a:off x="44959" y="0"/>
              <a:ext cx="2867797" cy="2867797"/>
            </a:xfrm>
            <a:custGeom>
              <a:avLst/>
              <a:gdLst/>
              <a:ahLst/>
              <a:cxnLst/>
              <a:rect l="l" t="t" r="r" b="b"/>
              <a:pathLst>
                <a:path w="2867797" h="2867797">
                  <a:moveTo>
                    <a:pt x="0" y="0"/>
                  </a:moveTo>
                  <a:lnTo>
                    <a:pt x="2867797" y="0"/>
                  </a:lnTo>
                  <a:lnTo>
                    <a:pt x="2867797" y="2867797"/>
                  </a:lnTo>
                  <a:lnTo>
                    <a:pt x="0" y="2867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700000">
              <a:off x="414668" y="1785474"/>
              <a:ext cx="2002194" cy="2002194"/>
            </a:xfrm>
            <a:custGeom>
              <a:avLst/>
              <a:gdLst/>
              <a:ahLst/>
              <a:cxnLst/>
              <a:rect l="l" t="t" r="r" b="b"/>
              <a:pathLst>
                <a:path w="2002194" h="2002194">
                  <a:moveTo>
                    <a:pt x="0" y="0"/>
                  </a:moveTo>
                  <a:lnTo>
                    <a:pt x="2002194" y="0"/>
                  </a:lnTo>
                  <a:lnTo>
                    <a:pt x="2002194" y="2002194"/>
                  </a:lnTo>
                  <a:lnTo>
                    <a:pt x="0" y="200219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grpSp>
        <p:nvGrpSpPr>
          <p:cNvPr id="16" name="Group 16"/>
          <p:cNvGrpSpPr/>
          <p:nvPr/>
        </p:nvGrpSpPr>
        <p:grpSpPr>
          <a:xfrm>
            <a:off x="471507" y="4692582"/>
            <a:ext cx="4845185" cy="484518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8" name="Group 18"/>
          <p:cNvGrpSpPr/>
          <p:nvPr/>
        </p:nvGrpSpPr>
        <p:grpSpPr>
          <a:xfrm>
            <a:off x="5411429" y="5358444"/>
            <a:ext cx="7823336" cy="3513460"/>
            <a:chOff x="0" y="0"/>
            <a:chExt cx="10431114" cy="4684613"/>
          </a:xfrm>
        </p:grpSpPr>
        <p:sp>
          <p:nvSpPr>
            <p:cNvPr id="19" name="Freeform 19"/>
            <p:cNvSpPr/>
            <p:nvPr/>
          </p:nvSpPr>
          <p:spPr>
            <a:xfrm>
              <a:off x="0" y="0"/>
              <a:ext cx="10431114" cy="4684614"/>
            </a:xfrm>
            <a:custGeom>
              <a:avLst/>
              <a:gdLst/>
              <a:ahLst/>
              <a:cxnLst/>
              <a:rect l="l" t="t" r="r" b="b"/>
              <a:pathLst>
                <a:path w="10431114" h="4684614">
                  <a:moveTo>
                    <a:pt x="0" y="0"/>
                  </a:moveTo>
                  <a:lnTo>
                    <a:pt x="10431114" y="0"/>
                  </a:lnTo>
                  <a:lnTo>
                    <a:pt x="10431114" y="4684614"/>
                  </a:lnTo>
                  <a:lnTo>
                    <a:pt x="0" y="4684614"/>
                  </a:lnTo>
                  <a:close/>
                </a:path>
              </a:pathLst>
            </a:custGeom>
            <a:solidFill>
              <a:srgbClr val="000000">
                <a:alpha val="0"/>
              </a:srgbClr>
            </a:solidFill>
          </p:spPr>
        </p:sp>
        <p:sp>
          <p:nvSpPr>
            <p:cNvPr id="20" name="TextBox 20"/>
            <p:cNvSpPr txBox="1"/>
            <p:nvPr/>
          </p:nvSpPr>
          <p:spPr>
            <a:xfrm>
              <a:off x="0" y="-9525"/>
              <a:ext cx="10431114" cy="4694138"/>
            </a:xfrm>
            <a:prstGeom prst="rect">
              <a:avLst/>
            </a:prstGeom>
          </p:spPr>
          <p:txBody>
            <a:bodyPr lIns="0" tIns="0" rIns="0" bIns="0" rtlCol="0" anchor="ctr"/>
            <a:lstStyle/>
            <a:p>
              <a:pPr algn="ctr" rtl="1">
                <a:lnSpc>
                  <a:spcPts val="15840"/>
                </a:lnSpc>
              </a:pPr>
              <a:r>
                <a:rPr lang="ar-EG" sz="13200">
                  <a:solidFill>
                    <a:srgbClr val="FFFFFF"/>
                  </a:solidFill>
                  <a:latin typeface="Droid Arabic Kufi"/>
                  <a:ea typeface="Droid Arabic Kufi"/>
                  <a:cs typeface="Droid Arabic Kufi"/>
                  <a:sym typeface="Droid Arabic Kufi"/>
                  <a:rtl/>
                </a:rPr>
                <a:t>شكرًا لكم</a:t>
              </a:r>
            </a:p>
          </p:txBody>
        </p:sp>
      </p:grpSp>
      <p:grpSp>
        <p:nvGrpSpPr>
          <p:cNvPr id="21" name="Group 21"/>
          <p:cNvGrpSpPr/>
          <p:nvPr/>
        </p:nvGrpSpPr>
        <p:grpSpPr>
          <a:xfrm>
            <a:off x="14636039" y="9258300"/>
            <a:ext cx="3175172" cy="565872"/>
            <a:chOff x="0" y="0"/>
            <a:chExt cx="2731042" cy="486720"/>
          </a:xfrm>
        </p:grpSpPr>
        <p:sp>
          <p:nvSpPr>
            <p:cNvPr id="22" name="Freeform 22"/>
            <p:cNvSpPr/>
            <p:nvPr/>
          </p:nvSpPr>
          <p:spPr>
            <a:xfrm>
              <a:off x="0" y="0"/>
              <a:ext cx="2731008" cy="486664"/>
            </a:xfrm>
            <a:custGeom>
              <a:avLst/>
              <a:gdLst/>
              <a:ahLst/>
              <a:cxnLst/>
              <a:rect l="l" t="t" r="r" b="b"/>
              <a:pathLst>
                <a:path w="2731008" h="486664">
                  <a:moveTo>
                    <a:pt x="0" y="0"/>
                  </a:moveTo>
                  <a:lnTo>
                    <a:pt x="2731008" y="0"/>
                  </a:lnTo>
                  <a:lnTo>
                    <a:pt x="2731008" y="486664"/>
                  </a:lnTo>
                  <a:lnTo>
                    <a:pt x="0" y="486664"/>
                  </a:lnTo>
                  <a:lnTo>
                    <a:pt x="0" y="0"/>
                  </a:lnTo>
                  <a:close/>
                </a:path>
              </a:pathLst>
            </a:custGeom>
            <a:blipFill>
              <a:blip r:embed="rId8"/>
              <a:stretch>
                <a:fillRect t="-950" r="-1" b="-961"/>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5973123" y="-377294"/>
            <a:ext cx="6779179" cy="9684541"/>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5400000">
            <a:off x="6538410" y="389506"/>
            <a:ext cx="1334733" cy="133473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6"/>
          <p:cNvSpPr txBox="1"/>
          <p:nvPr/>
        </p:nvSpPr>
        <p:spPr>
          <a:xfrm>
            <a:off x="6103918" y="2082008"/>
            <a:ext cx="2176471" cy="418571"/>
          </a:xfrm>
          <a:prstGeom prst="rect">
            <a:avLst/>
          </a:prstGeom>
        </p:spPr>
        <p:txBody>
          <a:bodyPr lIns="0" tIns="0" rIns="0" bIns="0" rtlCol="0" anchor="t">
            <a:spAutoFit/>
          </a:bodyPr>
          <a:lstStyle/>
          <a:p>
            <a:pPr algn="ctr" rtl="1">
              <a:lnSpc>
                <a:spcPts val="3481"/>
              </a:lnSpc>
            </a:pPr>
            <a:r>
              <a:rPr lang="ar-EG" sz="2523" b="1">
                <a:solidFill>
                  <a:srgbClr val="FFFFFF"/>
                </a:solidFill>
                <a:latin typeface="Droid Arabic Kufi Bold"/>
                <a:ea typeface="Droid Arabic Kufi Bold"/>
                <a:cs typeface="Droid Arabic Kufi Bold"/>
                <a:sym typeface="Droid Arabic Kufi Bold"/>
                <a:rtl/>
              </a:rPr>
              <a:t>الحل المبتكر </a:t>
            </a:r>
          </a:p>
        </p:txBody>
      </p:sp>
      <p:sp>
        <p:nvSpPr>
          <p:cNvPr id="7" name="TextBox 7"/>
          <p:cNvSpPr txBox="1"/>
          <p:nvPr/>
        </p:nvSpPr>
        <p:spPr>
          <a:xfrm>
            <a:off x="6410995" y="544199"/>
            <a:ext cx="1586922" cy="920572"/>
          </a:xfrm>
          <a:prstGeom prst="rect">
            <a:avLst/>
          </a:prstGeom>
        </p:spPr>
        <p:txBody>
          <a:bodyPr lIns="0" tIns="0" rIns="0" bIns="0" rtlCol="0" anchor="t">
            <a:spAutoFit/>
          </a:bodyPr>
          <a:lstStyle/>
          <a:p>
            <a:pPr algn="ctr">
              <a:lnSpc>
                <a:spcPts val="7429"/>
              </a:lnSpc>
            </a:pPr>
            <a:r>
              <a:rPr lang="en-US" sz="5383" b="1">
                <a:solidFill>
                  <a:srgbClr val="FFFFFF"/>
                </a:solidFill>
                <a:latin typeface="Almarai Bold"/>
                <a:ea typeface="Almarai Bold"/>
                <a:cs typeface="Almarai Bold"/>
                <a:sym typeface="Almarai Bold"/>
              </a:rPr>
              <a:t>2</a:t>
            </a:r>
          </a:p>
        </p:txBody>
      </p:sp>
      <p:grpSp>
        <p:nvGrpSpPr>
          <p:cNvPr id="8" name="Group 8"/>
          <p:cNvGrpSpPr/>
          <p:nvPr/>
        </p:nvGrpSpPr>
        <p:grpSpPr>
          <a:xfrm rot="5400000">
            <a:off x="6332183" y="5660463"/>
            <a:ext cx="1334733" cy="133473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0" name="TextBox 10"/>
          <p:cNvSpPr txBox="1"/>
          <p:nvPr/>
        </p:nvSpPr>
        <p:spPr>
          <a:xfrm>
            <a:off x="2658486" y="7153034"/>
            <a:ext cx="2176471" cy="411861"/>
          </a:xfrm>
          <a:prstGeom prst="rect">
            <a:avLst/>
          </a:prstGeom>
        </p:spPr>
        <p:txBody>
          <a:bodyPr lIns="0" tIns="0" rIns="0" bIns="0" rtlCol="0" anchor="t">
            <a:spAutoFit/>
          </a:bodyPr>
          <a:lstStyle/>
          <a:p>
            <a:pPr algn="ctr" rtl="1">
              <a:lnSpc>
                <a:spcPts val="3311"/>
              </a:lnSpc>
            </a:pPr>
            <a:r>
              <a:rPr lang="ar-EG" sz="2400" b="1">
                <a:solidFill>
                  <a:srgbClr val="FFFFFF"/>
                </a:solidFill>
                <a:latin typeface="Droid Arabic Kufi Bold"/>
                <a:ea typeface="Droid Arabic Kufi Bold"/>
                <a:cs typeface="Droid Arabic Kufi Bold"/>
                <a:sym typeface="Droid Arabic Kufi Bold"/>
                <a:rtl/>
              </a:rPr>
              <a:t>الأثر المتوقع </a:t>
            </a:r>
          </a:p>
        </p:txBody>
      </p:sp>
      <p:sp>
        <p:nvSpPr>
          <p:cNvPr id="11" name="TextBox 11"/>
          <p:cNvSpPr txBox="1"/>
          <p:nvPr/>
        </p:nvSpPr>
        <p:spPr>
          <a:xfrm>
            <a:off x="6206089" y="5815156"/>
            <a:ext cx="1586922" cy="920572"/>
          </a:xfrm>
          <a:prstGeom prst="rect">
            <a:avLst/>
          </a:prstGeom>
        </p:spPr>
        <p:txBody>
          <a:bodyPr lIns="0" tIns="0" rIns="0" bIns="0" rtlCol="0" anchor="t">
            <a:spAutoFit/>
          </a:bodyPr>
          <a:lstStyle/>
          <a:p>
            <a:pPr algn="ctr">
              <a:lnSpc>
                <a:spcPts val="7429"/>
              </a:lnSpc>
            </a:pPr>
            <a:r>
              <a:rPr lang="en-US" sz="5383" b="1">
                <a:solidFill>
                  <a:srgbClr val="FFFFFF"/>
                </a:solidFill>
                <a:latin typeface="Almarai Bold"/>
                <a:ea typeface="Almarai Bold"/>
                <a:cs typeface="Almarai Bold"/>
                <a:sym typeface="Almarai Bold"/>
              </a:rPr>
              <a:t>8</a:t>
            </a:r>
          </a:p>
        </p:txBody>
      </p:sp>
      <p:grpSp>
        <p:nvGrpSpPr>
          <p:cNvPr id="12" name="Group 12"/>
          <p:cNvGrpSpPr/>
          <p:nvPr/>
        </p:nvGrpSpPr>
        <p:grpSpPr>
          <a:xfrm rot="5400000">
            <a:off x="3210944" y="446919"/>
            <a:ext cx="1334733" cy="13347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4" name="TextBox 14"/>
          <p:cNvSpPr txBox="1"/>
          <p:nvPr/>
        </p:nvSpPr>
        <p:spPr>
          <a:xfrm>
            <a:off x="1028700" y="1913879"/>
            <a:ext cx="5460819" cy="864870"/>
          </a:xfrm>
          <a:prstGeom prst="rect">
            <a:avLst/>
          </a:prstGeom>
        </p:spPr>
        <p:txBody>
          <a:bodyPr lIns="0" tIns="0" rIns="0" bIns="0" rtlCol="0" anchor="t">
            <a:spAutoFit/>
          </a:bodyPr>
          <a:lstStyle/>
          <a:p>
            <a:pPr algn="ctr" rtl="1">
              <a:lnSpc>
                <a:spcPts val="3540"/>
              </a:lnSpc>
            </a:pPr>
            <a:r>
              <a:rPr lang="ar-EG" sz="2000" b="1">
                <a:solidFill>
                  <a:srgbClr val="FFFFFF"/>
                </a:solidFill>
                <a:latin typeface="Droid Arabic Kufi Bold"/>
                <a:ea typeface="Droid Arabic Kufi Bold"/>
                <a:cs typeface="Droid Arabic Kufi Bold"/>
                <a:sym typeface="Droid Arabic Kufi Bold"/>
                <a:rtl/>
              </a:rPr>
              <a:t>التقنيات </a:t>
            </a:r>
          </a:p>
          <a:p>
            <a:pPr algn="ctr" rtl="1">
              <a:lnSpc>
                <a:spcPts val="3540"/>
              </a:lnSpc>
            </a:pPr>
            <a:r>
              <a:rPr lang="ar-EG" sz="2000" b="1">
                <a:solidFill>
                  <a:srgbClr val="FFFFFF"/>
                </a:solidFill>
                <a:latin typeface="Droid Arabic Kufi Bold"/>
                <a:ea typeface="Droid Arabic Kufi Bold"/>
                <a:cs typeface="Droid Arabic Kufi Bold"/>
                <a:sym typeface="Droid Arabic Kufi Bold"/>
                <a:rtl/>
              </a:rPr>
              <a:t>المستخدمة </a:t>
            </a:r>
          </a:p>
        </p:txBody>
      </p:sp>
      <p:sp>
        <p:nvSpPr>
          <p:cNvPr id="15" name="TextBox 15"/>
          <p:cNvSpPr txBox="1"/>
          <p:nvPr/>
        </p:nvSpPr>
        <p:spPr>
          <a:xfrm>
            <a:off x="3084850" y="601612"/>
            <a:ext cx="1586922" cy="920572"/>
          </a:xfrm>
          <a:prstGeom prst="rect">
            <a:avLst/>
          </a:prstGeom>
        </p:spPr>
        <p:txBody>
          <a:bodyPr lIns="0" tIns="0" rIns="0" bIns="0" rtlCol="0" anchor="t">
            <a:spAutoFit/>
          </a:bodyPr>
          <a:lstStyle/>
          <a:p>
            <a:pPr algn="ctr">
              <a:lnSpc>
                <a:spcPts val="7429"/>
              </a:lnSpc>
            </a:pPr>
            <a:r>
              <a:rPr lang="en-US" sz="5383" b="1">
                <a:solidFill>
                  <a:srgbClr val="FFFFFF"/>
                </a:solidFill>
                <a:latin typeface="Almarai Bold"/>
                <a:ea typeface="Almarai Bold"/>
                <a:cs typeface="Almarai Bold"/>
                <a:sym typeface="Almarai Bold"/>
              </a:rPr>
              <a:t>3</a:t>
            </a:r>
          </a:p>
        </p:txBody>
      </p:sp>
      <p:sp>
        <p:nvSpPr>
          <p:cNvPr id="16" name="TextBox 16"/>
          <p:cNvSpPr txBox="1"/>
          <p:nvPr/>
        </p:nvSpPr>
        <p:spPr>
          <a:xfrm>
            <a:off x="8210947" y="7415504"/>
            <a:ext cx="3284348" cy="411861"/>
          </a:xfrm>
          <a:prstGeom prst="rect">
            <a:avLst/>
          </a:prstGeom>
        </p:spPr>
        <p:txBody>
          <a:bodyPr lIns="0" tIns="0" rIns="0" bIns="0" rtlCol="0" anchor="t">
            <a:spAutoFit/>
          </a:bodyPr>
          <a:lstStyle/>
          <a:p>
            <a:pPr algn="ctr" rtl="1">
              <a:lnSpc>
                <a:spcPts val="3311"/>
              </a:lnSpc>
            </a:pPr>
            <a:r>
              <a:rPr lang="ar-EG" sz="2400" b="1">
                <a:solidFill>
                  <a:srgbClr val="FFFFFF"/>
                </a:solidFill>
                <a:latin typeface="Droid Arabic Kufi Bold"/>
                <a:ea typeface="Droid Arabic Kufi Bold"/>
                <a:cs typeface="Droid Arabic Kufi Bold"/>
                <a:sym typeface="Droid Arabic Kufi Bold"/>
                <a:rtl/>
              </a:rPr>
              <a:t>لماذا مَسَارِن </a:t>
            </a:r>
          </a:p>
        </p:txBody>
      </p:sp>
      <p:grpSp>
        <p:nvGrpSpPr>
          <p:cNvPr id="17" name="Group 17"/>
          <p:cNvGrpSpPr/>
          <p:nvPr/>
        </p:nvGrpSpPr>
        <p:grpSpPr>
          <a:xfrm rot="5400000">
            <a:off x="3337039" y="5703204"/>
            <a:ext cx="1334733" cy="133473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9" name="TextBox 19"/>
          <p:cNvSpPr txBox="1"/>
          <p:nvPr/>
        </p:nvSpPr>
        <p:spPr>
          <a:xfrm rot="-152476">
            <a:off x="8763830" y="9577815"/>
            <a:ext cx="2176471" cy="411861"/>
          </a:xfrm>
          <a:prstGeom prst="rect">
            <a:avLst/>
          </a:prstGeom>
        </p:spPr>
        <p:txBody>
          <a:bodyPr lIns="0" tIns="0" rIns="0" bIns="0" rtlCol="0" anchor="t">
            <a:spAutoFit/>
          </a:bodyPr>
          <a:lstStyle/>
          <a:p>
            <a:pPr algn="ctr" rtl="1">
              <a:lnSpc>
                <a:spcPts val="3311"/>
              </a:lnSpc>
            </a:pPr>
            <a:r>
              <a:rPr lang="ar-EG" sz="2400" b="1">
                <a:solidFill>
                  <a:srgbClr val="FFFFFF"/>
                </a:solidFill>
                <a:latin typeface="Droid Arabic Kufi Bold"/>
                <a:ea typeface="Droid Arabic Kufi Bold"/>
                <a:cs typeface="Droid Arabic Kufi Bold"/>
                <a:sym typeface="Droid Arabic Kufi Bold"/>
                <a:rtl/>
              </a:rPr>
              <a:t>فريق مَسَارِن </a:t>
            </a:r>
          </a:p>
        </p:txBody>
      </p:sp>
      <p:sp>
        <p:nvSpPr>
          <p:cNvPr id="20" name="TextBox 20"/>
          <p:cNvSpPr txBox="1"/>
          <p:nvPr/>
        </p:nvSpPr>
        <p:spPr>
          <a:xfrm>
            <a:off x="3210944" y="5857897"/>
            <a:ext cx="1586922" cy="920572"/>
          </a:xfrm>
          <a:prstGeom prst="rect">
            <a:avLst/>
          </a:prstGeom>
        </p:spPr>
        <p:txBody>
          <a:bodyPr lIns="0" tIns="0" rIns="0" bIns="0" rtlCol="0" anchor="t">
            <a:spAutoFit/>
          </a:bodyPr>
          <a:lstStyle/>
          <a:p>
            <a:pPr algn="ctr">
              <a:lnSpc>
                <a:spcPts val="7429"/>
              </a:lnSpc>
            </a:pPr>
            <a:r>
              <a:rPr lang="en-US" sz="5383" b="1">
                <a:solidFill>
                  <a:srgbClr val="FFFFFF"/>
                </a:solidFill>
                <a:latin typeface="Almarai Bold"/>
                <a:ea typeface="Almarai Bold"/>
                <a:cs typeface="Almarai Bold"/>
                <a:sym typeface="Almarai Bold"/>
              </a:rPr>
              <a:t>9</a:t>
            </a:r>
          </a:p>
        </p:txBody>
      </p:sp>
      <p:grpSp>
        <p:nvGrpSpPr>
          <p:cNvPr id="21" name="Group 21"/>
          <p:cNvGrpSpPr/>
          <p:nvPr/>
        </p:nvGrpSpPr>
        <p:grpSpPr>
          <a:xfrm rot="5400000">
            <a:off x="9084120" y="389506"/>
            <a:ext cx="1538003" cy="153800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23" name="TextBox 23"/>
          <p:cNvSpPr txBox="1"/>
          <p:nvPr/>
        </p:nvSpPr>
        <p:spPr>
          <a:xfrm>
            <a:off x="8599156" y="2154430"/>
            <a:ext cx="2507931" cy="495513"/>
          </a:xfrm>
          <a:prstGeom prst="rect">
            <a:avLst/>
          </a:prstGeom>
        </p:spPr>
        <p:txBody>
          <a:bodyPr lIns="0" tIns="0" rIns="0" bIns="0" rtlCol="0" anchor="t">
            <a:spAutoFit/>
          </a:bodyPr>
          <a:lstStyle/>
          <a:p>
            <a:pPr algn="ctr" rtl="1">
              <a:lnSpc>
                <a:spcPts val="4012"/>
              </a:lnSpc>
            </a:pPr>
            <a:r>
              <a:rPr lang="ar-EG" sz="2907" b="1">
                <a:solidFill>
                  <a:srgbClr val="FFFFFF"/>
                </a:solidFill>
                <a:latin typeface="Droid Arabic Kufi Bold"/>
                <a:ea typeface="Droid Arabic Kufi Bold"/>
                <a:cs typeface="Droid Arabic Kufi Bold"/>
                <a:sym typeface="Droid Arabic Kufi Bold"/>
                <a:rtl/>
              </a:rPr>
              <a:t>المشكلة </a:t>
            </a:r>
          </a:p>
        </p:txBody>
      </p:sp>
      <p:sp>
        <p:nvSpPr>
          <p:cNvPr id="24" name="TextBox 24"/>
          <p:cNvSpPr txBox="1"/>
          <p:nvPr/>
        </p:nvSpPr>
        <p:spPr>
          <a:xfrm>
            <a:off x="8940137" y="584910"/>
            <a:ext cx="1825969" cy="1043460"/>
          </a:xfrm>
          <a:prstGeom prst="rect">
            <a:avLst/>
          </a:prstGeom>
        </p:spPr>
        <p:txBody>
          <a:bodyPr lIns="0" tIns="0" rIns="0" bIns="0" rtlCol="0" anchor="t">
            <a:spAutoFit/>
          </a:bodyPr>
          <a:lstStyle/>
          <a:p>
            <a:pPr algn="ctr">
              <a:lnSpc>
                <a:spcPts val="8548"/>
              </a:lnSpc>
            </a:pPr>
            <a:r>
              <a:rPr lang="en-US" sz="6194" b="1">
                <a:solidFill>
                  <a:srgbClr val="FFFFFF"/>
                </a:solidFill>
                <a:latin typeface="Almarai Bold"/>
                <a:ea typeface="Almarai Bold"/>
                <a:cs typeface="Almarai Bold"/>
                <a:sym typeface="Almarai Bold"/>
              </a:rPr>
              <a:t>1</a:t>
            </a:r>
          </a:p>
        </p:txBody>
      </p:sp>
      <p:grpSp>
        <p:nvGrpSpPr>
          <p:cNvPr id="25" name="Group 25"/>
          <p:cNvGrpSpPr/>
          <p:nvPr/>
        </p:nvGrpSpPr>
        <p:grpSpPr>
          <a:xfrm rot="5400000">
            <a:off x="3210944" y="3112185"/>
            <a:ext cx="1334733" cy="133473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27" name="TextBox 27"/>
          <p:cNvSpPr txBox="1"/>
          <p:nvPr/>
        </p:nvSpPr>
        <p:spPr>
          <a:xfrm>
            <a:off x="3106169" y="3266878"/>
            <a:ext cx="1586922" cy="920572"/>
          </a:xfrm>
          <a:prstGeom prst="rect">
            <a:avLst/>
          </a:prstGeom>
        </p:spPr>
        <p:txBody>
          <a:bodyPr lIns="0" tIns="0" rIns="0" bIns="0" rtlCol="0" anchor="t">
            <a:spAutoFit/>
          </a:bodyPr>
          <a:lstStyle/>
          <a:p>
            <a:pPr algn="ctr">
              <a:lnSpc>
                <a:spcPts val="7429"/>
              </a:lnSpc>
            </a:pPr>
            <a:r>
              <a:rPr lang="en-US" sz="5383" b="1">
                <a:solidFill>
                  <a:srgbClr val="FFFFFF"/>
                </a:solidFill>
                <a:latin typeface="Almarai Bold"/>
                <a:ea typeface="Almarai Bold"/>
                <a:cs typeface="Almarai Bold"/>
                <a:sym typeface="Almarai Bold"/>
              </a:rPr>
              <a:t>6</a:t>
            </a:r>
          </a:p>
        </p:txBody>
      </p:sp>
      <p:sp>
        <p:nvSpPr>
          <p:cNvPr id="28" name="TextBox 28"/>
          <p:cNvSpPr txBox="1"/>
          <p:nvPr/>
        </p:nvSpPr>
        <p:spPr>
          <a:xfrm>
            <a:off x="2459256" y="4731639"/>
            <a:ext cx="2599706" cy="411861"/>
          </a:xfrm>
          <a:prstGeom prst="rect">
            <a:avLst/>
          </a:prstGeom>
        </p:spPr>
        <p:txBody>
          <a:bodyPr lIns="0" tIns="0" rIns="0" bIns="0" rtlCol="0" anchor="t">
            <a:spAutoFit/>
          </a:bodyPr>
          <a:lstStyle/>
          <a:p>
            <a:pPr algn="ctr" rtl="1">
              <a:lnSpc>
                <a:spcPts val="3311"/>
              </a:lnSpc>
            </a:pPr>
            <a:r>
              <a:rPr lang="ar-EG" sz="2400" b="1">
                <a:solidFill>
                  <a:srgbClr val="FFFFFF"/>
                </a:solidFill>
                <a:latin typeface="Droid Arabic Kufi Bold"/>
                <a:ea typeface="Droid Arabic Kufi Bold"/>
                <a:cs typeface="Droid Arabic Kufi Bold"/>
                <a:sym typeface="Droid Arabic Kufi Bold"/>
                <a:rtl/>
              </a:rPr>
              <a:t>النموذج الأولي</a:t>
            </a:r>
          </a:p>
        </p:txBody>
      </p:sp>
      <p:grpSp>
        <p:nvGrpSpPr>
          <p:cNvPr id="29" name="Group 29"/>
          <p:cNvGrpSpPr/>
          <p:nvPr/>
        </p:nvGrpSpPr>
        <p:grpSpPr>
          <a:xfrm rot="5400000">
            <a:off x="9190958" y="3061217"/>
            <a:ext cx="1385169" cy="138516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31" name="TextBox 31"/>
          <p:cNvSpPr txBox="1"/>
          <p:nvPr/>
        </p:nvSpPr>
        <p:spPr>
          <a:xfrm>
            <a:off x="8550623" y="4717876"/>
            <a:ext cx="2665839" cy="425624"/>
          </a:xfrm>
          <a:prstGeom prst="rect">
            <a:avLst/>
          </a:prstGeom>
        </p:spPr>
        <p:txBody>
          <a:bodyPr lIns="0" tIns="0" rIns="0" bIns="0" rtlCol="0" anchor="t">
            <a:spAutoFit/>
          </a:bodyPr>
          <a:lstStyle/>
          <a:p>
            <a:pPr algn="ctr" rtl="1">
              <a:lnSpc>
                <a:spcPts val="3437"/>
              </a:lnSpc>
            </a:pPr>
            <a:r>
              <a:rPr lang="ar-EG" sz="2490" b="1">
                <a:solidFill>
                  <a:srgbClr val="FFFFFF"/>
                </a:solidFill>
                <a:latin typeface="Droid Arabic Kufi Bold"/>
                <a:ea typeface="Droid Arabic Kufi Bold"/>
                <a:cs typeface="Droid Arabic Kufi Bold"/>
                <a:sym typeface="Droid Arabic Kufi Bold"/>
                <a:rtl/>
              </a:rPr>
              <a:t>خطة العمل </a:t>
            </a:r>
          </a:p>
        </p:txBody>
      </p:sp>
      <p:sp>
        <p:nvSpPr>
          <p:cNvPr id="32" name="TextBox 32"/>
          <p:cNvSpPr txBox="1"/>
          <p:nvPr/>
        </p:nvSpPr>
        <p:spPr>
          <a:xfrm>
            <a:off x="9060099" y="3216189"/>
            <a:ext cx="1646887" cy="960924"/>
          </a:xfrm>
          <a:prstGeom prst="rect">
            <a:avLst/>
          </a:prstGeom>
        </p:spPr>
        <p:txBody>
          <a:bodyPr lIns="0" tIns="0" rIns="0" bIns="0" rtlCol="0" anchor="t">
            <a:spAutoFit/>
          </a:bodyPr>
          <a:lstStyle/>
          <a:p>
            <a:pPr algn="ctr">
              <a:lnSpc>
                <a:spcPts val="7710"/>
              </a:lnSpc>
            </a:pPr>
            <a:r>
              <a:rPr lang="en-US" sz="5587" b="1">
                <a:solidFill>
                  <a:srgbClr val="FFFFFF"/>
                </a:solidFill>
                <a:latin typeface="Almarai Bold"/>
                <a:ea typeface="Almarai Bold"/>
                <a:cs typeface="Almarai Bold"/>
                <a:sym typeface="Almarai Bold"/>
              </a:rPr>
              <a:t>4</a:t>
            </a:r>
          </a:p>
        </p:txBody>
      </p:sp>
      <p:grpSp>
        <p:nvGrpSpPr>
          <p:cNvPr id="33" name="Group 33"/>
          <p:cNvGrpSpPr/>
          <p:nvPr/>
        </p:nvGrpSpPr>
        <p:grpSpPr>
          <a:xfrm rot="5400000">
            <a:off x="9244051" y="5703204"/>
            <a:ext cx="1334733" cy="133473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35" name="TextBox 35"/>
          <p:cNvSpPr txBox="1"/>
          <p:nvPr/>
        </p:nvSpPr>
        <p:spPr>
          <a:xfrm>
            <a:off x="6151470" y="7163824"/>
            <a:ext cx="1586922" cy="760932"/>
          </a:xfrm>
          <a:prstGeom prst="rect">
            <a:avLst/>
          </a:prstGeom>
        </p:spPr>
        <p:txBody>
          <a:bodyPr lIns="0" tIns="0" rIns="0" bIns="0" rtlCol="0" anchor="t">
            <a:spAutoFit/>
          </a:bodyPr>
          <a:lstStyle/>
          <a:p>
            <a:pPr algn="ctr" rtl="1">
              <a:lnSpc>
                <a:spcPts val="3167"/>
              </a:lnSpc>
            </a:pPr>
            <a:r>
              <a:rPr lang="ar-EG" sz="1749" b="1">
                <a:solidFill>
                  <a:srgbClr val="FFFFFF"/>
                </a:solidFill>
                <a:latin typeface="Droid Arabic Kufi Bold"/>
                <a:ea typeface="Droid Arabic Kufi Bold"/>
                <a:cs typeface="Droid Arabic Kufi Bold"/>
                <a:sym typeface="Droid Arabic Kufi Bold"/>
                <a:rtl/>
              </a:rPr>
              <a:t>نموذج العمل</a:t>
            </a:r>
          </a:p>
          <a:p>
            <a:pPr algn="ctr" rtl="1">
              <a:lnSpc>
                <a:spcPts val="3167"/>
              </a:lnSpc>
            </a:pPr>
            <a:r>
              <a:rPr lang="ar-EG" sz="1749" b="1">
                <a:solidFill>
                  <a:srgbClr val="FFFFFF"/>
                </a:solidFill>
                <a:latin typeface="Droid Arabic Kufi Bold"/>
                <a:ea typeface="Droid Arabic Kufi Bold"/>
                <a:cs typeface="Droid Arabic Kufi Bold"/>
                <a:sym typeface="Droid Arabic Kufi Bold"/>
                <a:rtl/>
              </a:rPr>
              <a:t>التجاري</a:t>
            </a:r>
          </a:p>
        </p:txBody>
      </p:sp>
      <p:sp>
        <p:nvSpPr>
          <p:cNvPr id="36" name="TextBox 36"/>
          <p:cNvSpPr txBox="1"/>
          <p:nvPr/>
        </p:nvSpPr>
        <p:spPr>
          <a:xfrm>
            <a:off x="9144000" y="5857897"/>
            <a:ext cx="1586922" cy="920572"/>
          </a:xfrm>
          <a:prstGeom prst="rect">
            <a:avLst/>
          </a:prstGeom>
        </p:spPr>
        <p:txBody>
          <a:bodyPr lIns="0" tIns="0" rIns="0" bIns="0" rtlCol="0" anchor="t">
            <a:spAutoFit/>
          </a:bodyPr>
          <a:lstStyle/>
          <a:p>
            <a:pPr algn="ctr">
              <a:lnSpc>
                <a:spcPts val="7429"/>
              </a:lnSpc>
            </a:pPr>
            <a:r>
              <a:rPr lang="en-US" sz="5383" b="1">
                <a:solidFill>
                  <a:srgbClr val="FFFFFF"/>
                </a:solidFill>
                <a:latin typeface="Almarai Bold"/>
                <a:ea typeface="Almarai Bold"/>
                <a:cs typeface="Almarai Bold"/>
                <a:sym typeface="Almarai Bold"/>
              </a:rPr>
              <a:t>7</a:t>
            </a:r>
          </a:p>
        </p:txBody>
      </p:sp>
      <p:grpSp>
        <p:nvGrpSpPr>
          <p:cNvPr id="37" name="Group 37"/>
          <p:cNvGrpSpPr/>
          <p:nvPr/>
        </p:nvGrpSpPr>
        <p:grpSpPr>
          <a:xfrm>
            <a:off x="13354524" y="4205508"/>
            <a:ext cx="3904776" cy="5602027"/>
            <a:chOff x="0" y="0"/>
            <a:chExt cx="4426134" cy="6350000"/>
          </a:xfrm>
        </p:grpSpPr>
        <p:sp>
          <p:nvSpPr>
            <p:cNvPr id="38" name="Freeform 38"/>
            <p:cNvSpPr/>
            <p:nvPr/>
          </p:nvSpPr>
          <p:spPr>
            <a:xfrm>
              <a:off x="0" y="0"/>
              <a:ext cx="4426134" cy="6350000"/>
            </a:xfrm>
            <a:custGeom>
              <a:avLst/>
              <a:gdLst/>
              <a:ahLst/>
              <a:cxnLst/>
              <a:rect l="l" t="t" r="r" b="b"/>
              <a:pathLst>
                <a:path w="4426134" h="6350000">
                  <a:moveTo>
                    <a:pt x="2213067" y="6350000"/>
                  </a:moveTo>
                  <a:cubicBezTo>
                    <a:pt x="991454" y="6350000"/>
                    <a:pt x="0" y="5354320"/>
                    <a:pt x="0" y="4127500"/>
                  </a:cubicBezTo>
                  <a:lnTo>
                    <a:pt x="0" y="2222500"/>
                  </a:lnTo>
                  <a:cubicBezTo>
                    <a:pt x="0" y="995680"/>
                    <a:pt x="991454" y="0"/>
                    <a:pt x="2213067" y="0"/>
                  </a:cubicBezTo>
                  <a:cubicBezTo>
                    <a:pt x="3434680" y="0"/>
                    <a:pt x="4426134" y="995680"/>
                    <a:pt x="4426134" y="2222500"/>
                  </a:cubicBezTo>
                  <a:lnTo>
                    <a:pt x="4426134" y="4127500"/>
                  </a:lnTo>
                  <a:cubicBezTo>
                    <a:pt x="4426134" y="5354320"/>
                    <a:pt x="3434680" y="6350000"/>
                    <a:pt x="2213067" y="6350000"/>
                  </a:cubicBezTo>
                  <a:close/>
                </a:path>
              </a:pathLst>
            </a:custGeom>
            <a:blipFill>
              <a:blip r:embed="rId2"/>
              <a:stretch>
                <a:fillRect l="-202803" r="-202803"/>
              </a:stretch>
            </a:blipFill>
          </p:spPr>
        </p:sp>
      </p:grpSp>
      <p:grpSp>
        <p:nvGrpSpPr>
          <p:cNvPr id="39" name="Group 39"/>
          <p:cNvGrpSpPr/>
          <p:nvPr/>
        </p:nvGrpSpPr>
        <p:grpSpPr>
          <a:xfrm>
            <a:off x="12773982" y="132983"/>
            <a:ext cx="5161039" cy="1791435"/>
            <a:chOff x="0" y="0"/>
            <a:chExt cx="8688406" cy="3015810"/>
          </a:xfrm>
        </p:grpSpPr>
        <p:sp>
          <p:nvSpPr>
            <p:cNvPr id="40" name="Freeform 40" descr="صورة تحتوي على نص, لقطة شاشة, الخط, الرسومات  قد يكون المحتوى الذي تم إنشاؤه بواسطة الذكاء الاصطناعي غير صحيح."/>
            <p:cNvSpPr/>
            <p:nvPr/>
          </p:nvSpPr>
          <p:spPr>
            <a:xfrm>
              <a:off x="0" y="0"/>
              <a:ext cx="8688451" cy="3015869"/>
            </a:xfrm>
            <a:custGeom>
              <a:avLst/>
              <a:gdLst/>
              <a:ahLst/>
              <a:cxnLst/>
              <a:rect l="l" t="t" r="r" b="b"/>
              <a:pathLst>
                <a:path w="8688451" h="3015869">
                  <a:moveTo>
                    <a:pt x="0" y="0"/>
                  </a:moveTo>
                  <a:lnTo>
                    <a:pt x="8688451" y="0"/>
                  </a:lnTo>
                  <a:lnTo>
                    <a:pt x="8688451" y="3015869"/>
                  </a:lnTo>
                  <a:lnTo>
                    <a:pt x="0" y="3015869"/>
                  </a:lnTo>
                  <a:lnTo>
                    <a:pt x="0" y="0"/>
                  </a:lnTo>
                  <a:close/>
                </a:path>
              </a:pathLst>
            </a:custGeom>
            <a:blipFill>
              <a:blip r:embed="rId3"/>
              <a:stretch>
                <a:fillRect t="-438" b="-436"/>
              </a:stretch>
            </a:blipFill>
          </p:spPr>
        </p:sp>
      </p:grpSp>
      <p:grpSp>
        <p:nvGrpSpPr>
          <p:cNvPr id="41" name="Group 41"/>
          <p:cNvGrpSpPr/>
          <p:nvPr/>
        </p:nvGrpSpPr>
        <p:grpSpPr>
          <a:xfrm rot="-10800000">
            <a:off x="13402114" y="2884394"/>
            <a:ext cx="3904776" cy="5602027"/>
            <a:chOff x="0" y="0"/>
            <a:chExt cx="4426134" cy="6350000"/>
          </a:xfrm>
        </p:grpSpPr>
        <p:sp>
          <p:nvSpPr>
            <p:cNvPr id="42" name="Freeform 42"/>
            <p:cNvSpPr/>
            <p:nvPr/>
          </p:nvSpPr>
          <p:spPr>
            <a:xfrm>
              <a:off x="0" y="0"/>
              <a:ext cx="4426134" cy="6350000"/>
            </a:xfrm>
            <a:custGeom>
              <a:avLst/>
              <a:gdLst/>
              <a:ahLst/>
              <a:cxnLst/>
              <a:rect l="l" t="t" r="r" b="b"/>
              <a:pathLst>
                <a:path w="4426134" h="6350000">
                  <a:moveTo>
                    <a:pt x="2213067" y="6350000"/>
                  </a:moveTo>
                  <a:cubicBezTo>
                    <a:pt x="991454" y="6350000"/>
                    <a:pt x="0" y="5354320"/>
                    <a:pt x="0" y="4127500"/>
                  </a:cubicBezTo>
                  <a:lnTo>
                    <a:pt x="0" y="2222500"/>
                  </a:lnTo>
                  <a:cubicBezTo>
                    <a:pt x="0" y="995680"/>
                    <a:pt x="991454" y="0"/>
                    <a:pt x="2213067" y="0"/>
                  </a:cubicBezTo>
                  <a:cubicBezTo>
                    <a:pt x="3434680" y="0"/>
                    <a:pt x="4426134" y="995680"/>
                    <a:pt x="4426134" y="2222500"/>
                  </a:cubicBezTo>
                  <a:lnTo>
                    <a:pt x="4426134" y="4127500"/>
                  </a:lnTo>
                  <a:cubicBezTo>
                    <a:pt x="4426134" y="5354320"/>
                    <a:pt x="3434680" y="6350000"/>
                    <a:pt x="2213067" y="6350000"/>
                  </a:cubicBezTo>
                  <a:close/>
                </a:path>
              </a:pathLst>
            </a:custGeom>
            <a:blipFill>
              <a:blip r:embed="rId2"/>
              <a:stretch>
                <a:fillRect l="-202803" r="-202803"/>
              </a:stretch>
            </a:blipFill>
          </p:spPr>
        </p:sp>
      </p:grpSp>
      <p:sp>
        <p:nvSpPr>
          <p:cNvPr id="43" name="TextBox 43"/>
          <p:cNvSpPr txBox="1"/>
          <p:nvPr/>
        </p:nvSpPr>
        <p:spPr>
          <a:xfrm>
            <a:off x="10986461" y="4118250"/>
            <a:ext cx="8399651" cy="3279271"/>
          </a:xfrm>
          <a:prstGeom prst="rect">
            <a:avLst/>
          </a:prstGeom>
        </p:spPr>
        <p:txBody>
          <a:bodyPr lIns="0" tIns="0" rIns="0" bIns="0" rtlCol="0" anchor="t">
            <a:spAutoFit/>
          </a:bodyPr>
          <a:lstStyle/>
          <a:p>
            <a:pPr algn="ctr" rtl="1">
              <a:lnSpc>
                <a:spcPts val="13489"/>
              </a:lnSpc>
            </a:pPr>
            <a:r>
              <a:rPr lang="ar-EG" sz="7664" b="1">
                <a:solidFill>
                  <a:srgbClr val="FFFFFF"/>
                </a:solidFill>
                <a:latin typeface="Almarai Bold"/>
                <a:ea typeface="Almarai Bold"/>
                <a:cs typeface="Almarai Bold"/>
                <a:sym typeface="Almarai Bold"/>
                <a:rtl/>
              </a:rPr>
              <a:t>محاور </a:t>
            </a:r>
          </a:p>
          <a:p>
            <a:pPr algn="ctr" rtl="1">
              <a:lnSpc>
                <a:spcPts val="13489"/>
              </a:lnSpc>
            </a:pPr>
            <a:r>
              <a:rPr lang="ar-EG" sz="7664" b="1">
                <a:solidFill>
                  <a:srgbClr val="FFFFFF"/>
                </a:solidFill>
                <a:latin typeface="Almarai Bold"/>
                <a:ea typeface="Almarai Bold"/>
                <a:cs typeface="Almarai Bold"/>
                <a:sym typeface="Almarai Bold"/>
                <a:rtl/>
              </a:rPr>
              <a:t>العرض</a:t>
            </a:r>
          </a:p>
        </p:txBody>
      </p:sp>
      <p:grpSp>
        <p:nvGrpSpPr>
          <p:cNvPr id="44" name="Group 44"/>
          <p:cNvGrpSpPr/>
          <p:nvPr/>
        </p:nvGrpSpPr>
        <p:grpSpPr>
          <a:xfrm>
            <a:off x="628817" y="446919"/>
            <a:ext cx="1095013" cy="1579814"/>
            <a:chOff x="0" y="0"/>
            <a:chExt cx="1460017" cy="2106418"/>
          </a:xfrm>
        </p:grpSpPr>
        <p:sp>
          <p:nvSpPr>
            <p:cNvPr id="45" name="Freeform 45"/>
            <p:cNvSpPr/>
            <p:nvPr/>
          </p:nvSpPr>
          <p:spPr>
            <a:xfrm>
              <a:off x="22536" y="0"/>
              <a:ext cx="1437482" cy="1437482"/>
            </a:xfrm>
            <a:custGeom>
              <a:avLst/>
              <a:gdLst/>
              <a:ahLst/>
              <a:cxnLst/>
              <a:rect l="l" t="t" r="r" b="b"/>
              <a:pathLst>
                <a:path w="1437482" h="1437482">
                  <a:moveTo>
                    <a:pt x="0" y="0"/>
                  </a:moveTo>
                  <a:lnTo>
                    <a:pt x="1437481" y="0"/>
                  </a:lnTo>
                  <a:lnTo>
                    <a:pt x="1437481" y="1437482"/>
                  </a:lnTo>
                  <a:lnTo>
                    <a:pt x="0" y="1437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6" name="Freeform 46"/>
            <p:cNvSpPr/>
            <p:nvPr/>
          </p:nvSpPr>
          <p:spPr>
            <a:xfrm rot="-2700000">
              <a:off x="207852" y="894968"/>
              <a:ext cx="1003599" cy="1003599"/>
            </a:xfrm>
            <a:custGeom>
              <a:avLst/>
              <a:gdLst/>
              <a:ahLst/>
              <a:cxnLst/>
              <a:rect l="l" t="t" r="r" b="b"/>
              <a:pathLst>
                <a:path w="1003599" h="1003599">
                  <a:moveTo>
                    <a:pt x="0" y="0"/>
                  </a:moveTo>
                  <a:lnTo>
                    <a:pt x="1003599" y="0"/>
                  </a:lnTo>
                  <a:lnTo>
                    <a:pt x="1003599" y="1003598"/>
                  </a:lnTo>
                  <a:lnTo>
                    <a:pt x="0" y="100359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grpSp>
        <p:nvGrpSpPr>
          <p:cNvPr id="47" name="Group 47"/>
          <p:cNvGrpSpPr/>
          <p:nvPr/>
        </p:nvGrpSpPr>
        <p:grpSpPr>
          <a:xfrm rot="5400000">
            <a:off x="6335008" y="3127580"/>
            <a:ext cx="1334733" cy="133473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49" name="TextBox 49"/>
          <p:cNvSpPr txBox="1"/>
          <p:nvPr/>
        </p:nvSpPr>
        <p:spPr>
          <a:xfrm>
            <a:off x="6207592" y="3282273"/>
            <a:ext cx="1586922" cy="920572"/>
          </a:xfrm>
          <a:prstGeom prst="rect">
            <a:avLst/>
          </a:prstGeom>
        </p:spPr>
        <p:txBody>
          <a:bodyPr lIns="0" tIns="0" rIns="0" bIns="0" rtlCol="0" anchor="t">
            <a:spAutoFit/>
          </a:bodyPr>
          <a:lstStyle/>
          <a:p>
            <a:pPr algn="ctr">
              <a:lnSpc>
                <a:spcPts val="7429"/>
              </a:lnSpc>
            </a:pPr>
            <a:r>
              <a:rPr lang="en-US" sz="5383" b="1">
                <a:solidFill>
                  <a:srgbClr val="FFFFFF"/>
                </a:solidFill>
                <a:latin typeface="Almarai Bold"/>
                <a:ea typeface="Almarai Bold"/>
                <a:cs typeface="Almarai Bold"/>
                <a:sym typeface="Almarai Bold"/>
              </a:rPr>
              <a:t>5</a:t>
            </a:r>
          </a:p>
        </p:txBody>
      </p:sp>
      <p:sp>
        <p:nvSpPr>
          <p:cNvPr id="50" name="TextBox 50"/>
          <p:cNvSpPr txBox="1"/>
          <p:nvPr/>
        </p:nvSpPr>
        <p:spPr>
          <a:xfrm>
            <a:off x="5357376" y="4711857"/>
            <a:ext cx="3284348" cy="411861"/>
          </a:xfrm>
          <a:prstGeom prst="rect">
            <a:avLst/>
          </a:prstGeom>
        </p:spPr>
        <p:txBody>
          <a:bodyPr lIns="0" tIns="0" rIns="0" bIns="0" rtlCol="0" anchor="t">
            <a:spAutoFit/>
          </a:bodyPr>
          <a:lstStyle/>
          <a:p>
            <a:pPr algn="ctr" rtl="1">
              <a:lnSpc>
                <a:spcPts val="3311"/>
              </a:lnSpc>
            </a:pPr>
            <a:r>
              <a:rPr lang="ar-EG" sz="2400" b="1">
                <a:solidFill>
                  <a:srgbClr val="FFFFFF"/>
                </a:solidFill>
                <a:latin typeface="Droid Arabic Kufi Bold"/>
                <a:ea typeface="Droid Arabic Kufi Bold"/>
                <a:cs typeface="Droid Arabic Kufi Bold"/>
                <a:sym typeface="Droid Arabic Kufi Bold"/>
                <a:rtl/>
              </a:rPr>
              <a:t>آلية العمل </a:t>
            </a:r>
          </a:p>
        </p:txBody>
      </p:sp>
      <p:grpSp>
        <p:nvGrpSpPr>
          <p:cNvPr id="51" name="Group 51"/>
          <p:cNvGrpSpPr/>
          <p:nvPr/>
        </p:nvGrpSpPr>
        <p:grpSpPr>
          <a:xfrm rot="6605880">
            <a:off x="9216175" y="8081660"/>
            <a:ext cx="1334733" cy="1334733"/>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53" name="TextBox 53"/>
          <p:cNvSpPr txBox="1"/>
          <p:nvPr/>
        </p:nvSpPr>
        <p:spPr>
          <a:xfrm>
            <a:off x="9090081" y="8242313"/>
            <a:ext cx="1586922" cy="920572"/>
          </a:xfrm>
          <a:prstGeom prst="rect">
            <a:avLst/>
          </a:prstGeom>
        </p:spPr>
        <p:txBody>
          <a:bodyPr lIns="0" tIns="0" rIns="0" bIns="0" rtlCol="0" anchor="t">
            <a:spAutoFit/>
          </a:bodyPr>
          <a:lstStyle/>
          <a:p>
            <a:pPr algn="ctr">
              <a:lnSpc>
                <a:spcPts val="7429"/>
              </a:lnSpc>
            </a:pPr>
            <a:r>
              <a:rPr lang="en-US" sz="5383" b="1">
                <a:solidFill>
                  <a:srgbClr val="FFFFFF"/>
                </a:solidFill>
                <a:latin typeface="Almarai Bold"/>
                <a:ea typeface="Almarai Bold"/>
                <a:cs typeface="Almarai Bold"/>
                <a:sym typeface="Almarai Bold"/>
              </a:rPr>
              <a:t>10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096251" y="-495373"/>
            <a:ext cx="3718571" cy="2049151"/>
            <a:chOff x="0" y="0"/>
            <a:chExt cx="4958094" cy="2732201"/>
          </a:xfrm>
        </p:grpSpPr>
        <p:grpSp>
          <p:nvGrpSpPr>
            <p:cNvPr id="4" name="Group 4"/>
            <p:cNvGrpSpPr/>
            <p:nvPr/>
          </p:nvGrpSpPr>
          <p:grpSpPr>
            <a:xfrm>
              <a:off x="3045553" y="0"/>
              <a:ext cx="1912541" cy="2732201"/>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6" name="Group 6"/>
            <p:cNvGrpSpPr/>
            <p:nvPr/>
          </p:nvGrpSpPr>
          <p:grpSpPr>
            <a:xfrm rot="5400000">
              <a:off x="0" y="1168396"/>
              <a:ext cx="956271" cy="9562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grpSp>
      <p:grpSp>
        <p:nvGrpSpPr>
          <p:cNvPr id="8" name="Group 8"/>
          <p:cNvGrpSpPr/>
          <p:nvPr/>
        </p:nvGrpSpPr>
        <p:grpSpPr>
          <a:xfrm>
            <a:off x="-3584143" y="-1263132"/>
            <a:ext cx="5530979" cy="7901398"/>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sp>
        <p:nvSpPr>
          <p:cNvPr id="10" name="Freeform 10"/>
          <p:cNvSpPr/>
          <p:nvPr/>
        </p:nvSpPr>
        <p:spPr>
          <a:xfrm>
            <a:off x="581025" y="9263552"/>
            <a:ext cx="893888" cy="859508"/>
          </a:xfrm>
          <a:custGeom>
            <a:avLst/>
            <a:gdLst/>
            <a:ahLst/>
            <a:cxnLst/>
            <a:rect l="l" t="t" r="r" b="b"/>
            <a:pathLst>
              <a:path w="893888" h="859508">
                <a:moveTo>
                  <a:pt x="0" y="0"/>
                </a:moveTo>
                <a:lnTo>
                  <a:pt x="893888" y="0"/>
                </a:lnTo>
                <a:lnTo>
                  <a:pt x="893888" y="859508"/>
                </a:lnTo>
                <a:lnTo>
                  <a:pt x="0" y="859508"/>
                </a:lnTo>
                <a:lnTo>
                  <a:pt x="0" y="0"/>
                </a:lnTo>
                <a:close/>
              </a:path>
            </a:pathLst>
          </a:custGeom>
          <a:blipFill>
            <a:blip r:embed="rId5"/>
            <a:stretch>
              <a:fillRect l="-7115" t="-38001" r="-7115" b="-126001"/>
            </a:stretch>
          </a:blipFill>
        </p:spPr>
      </p:sp>
      <p:grpSp>
        <p:nvGrpSpPr>
          <p:cNvPr id="11" name="Group 11"/>
          <p:cNvGrpSpPr/>
          <p:nvPr/>
        </p:nvGrpSpPr>
        <p:grpSpPr>
          <a:xfrm rot="5400000">
            <a:off x="15955536" y="9086884"/>
            <a:ext cx="794524" cy="7945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grpSp>
        <p:nvGrpSpPr>
          <p:cNvPr id="13" name="Group 13"/>
          <p:cNvGrpSpPr/>
          <p:nvPr/>
        </p:nvGrpSpPr>
        <p:grpSpPr>
          <a:xfrm rot="-10800000">
            <a:off x="17600341" y="1763328"/>
            <a:ext cx="5246522" cy="7495031"/>
            <a:chOff x="0" y="0"/>
            <a:chExt cx="4445000" cy="6350000"/>
          </a:xfrm>
        </p:grpSpPr>
        <p:sp>
          <p:nvSpPr>
            <p:cNvPr id="14" name="Freeform 1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15" name="Group 15"/>
          <p:cNvGrpSpPr/>
          <p:nvPr/>
        </p:nvGrpSpPr>
        <p:grpSpPr>
          <a:xfrm>
            <a:off x="14793884" y="9166060"/>
            <a:ext cx="3117829" cy="1082221"/>
            <a:chOff x="0" y="0"/>
            <a:chExt cx="8688406" cy="3015810"/>
          </a:xfrm>
        </p:grpSpPr>
        <p:sp>
          <p:nvSpPr>
            <p:cNvPr id="16" name="Freeform 16" descr="صورة تحتوي على نص, لقطة شاشة, الخط, الرسومات  قد يكون المحتوى الذي تم إنشاؤه بواسطة الذكاء الاصطناعي غير صحيح."/>
            <p:cNvSpPr/>
            <p:nvPr/>
          </p:nvSpPr>
          <p:spPr>
            <a:xfrm>
              <a:off x="0" y="0"/>
              <a:ext cx="8688451" cy="3015869"/>
            </a:xfrm>
            <a:custGeom>
              <a:avLst/>
              <a:gdLst/>
              <a:ahLst/>
              <a:cxnLst/>
              <a:rect l="l" t="t" r="r" b="b"/>
              <a:pathLst>
                <a:path w="8688451" h="3015869">
                  <a:moveTo>
                    <a:pt x="0" y="0"/>
                  </a:moveTo>
                  <a:lnTo>
                    <a:pt x="8688451" y="0"/>
                  </a:lnTo>
                  <a:lnTo>
                    <a:pt x="8688451" y="3015869"/>
                  </a:lnTo>
                  <a:lnTo>
                    <a:pt x="0" y="3015869"/>
                  </a:lnTo>
                  <a:lnTo>
                    <a:pt x="0" y="0"/>
                  </a:lnTo>
                  <a:close/>
                </a:path>
              </a:pathLst>
            </a:custGeom>
            <a:blipFill>
              <a:blip r:embed="rId6"/>
              <a:stretch>
                <a:fillRect t="-438" b="-436"/>
              </a:stretch>
            </a:blipFill>
          </p:spPr>
        </p:sp>
      </p:grpSp>
      <p:grpSp>
        <p:nvGrpSpPr>
          <p:cNvPr id="17" name="Group 17"/>
          <p:cNvGrpSpPr/>
          <p:nvPr/>
        </p:nvGrpSpPr>
        <p:grpSpPr>
          <a:xfrm>
            <a:off x="612737" y="182394"/>
            <a:ext cx="831926" cy="1200249"/>
            <a:chOff x="0" y="0"/>
            <a:chExt cx="1109235" cy="1600332"/>
          </a:xfrm>
        </p:grpSpPr>
        <p:sp>
          <p:nvSpPr>
            <p:cNvPr id="18" name="Freeform 18"/>
            <p:cNvSpPr/>
            <p:nvPr/>
          </p:nvSpPr>
          <p:spPr>
            <a:xfrm>
              <a:off x="17121" y="0"/>
              <a:ext cx="1092113" cy="1092113"/>
            </a:xfrm>
            <a:custGeom>
              <a:avLst/>
              <a:gdLst/>
              <a:ahLst/>
              <a:cxnLst/>
              <a:rect l="l" t="t" r="r" b="b"/>
              <a:pathLst>
                <a:path w="1092113" h="1092113">
                  <a:moveTo>
                    <a:pt x="0" y="0"/>
                  </a:moveTo>
                  <a:lnTo>
                    <a:pt x="1092114" y="0"/>
                  </a:lnTo>
                  <a:lnTo>
                    <a:pt x="1092114" y="1092113"/>
                  </a:lnTo>
                  <a:lnTo>
                    <a:pt x="0" y="10921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rot="-2700000">
              <a:off x="157914" y="679943"/>
              <a:ext cx="762475" cy="762475"/>
            </a:xfrm>
            <a:custGeom>
              <a:avLst/>
              <a:gdLst/>
              <a:ahLst/>
              <a:cxnLst/>
              <a:rect l="l" t="t" r="r" b="b"/>
              <a:pathLst>
                <a:path w="762475" h="762475">
                  <a:moveTo>
                    <a:pt x="0" y="0"/>
                  </a:moveTo>
                  <a:lnTo>
                    <a:pt x="762474" y="0"/>
                  </a:lnTo>
                  <a:lnTo>
                    <a:pt x="762474" y="762475"/>
                  </a:lnTo>
                  <a:lnTo>
                    <a:pt x="0" y="76247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grpSp>
        <p:nvGrpSpPr>
          <p:cNvPr id="20" name="Group 20"/>
          <p:cNvGrpSpPr/>
          <p:nvPr/>
        </p:nvGrpSpPr>
        <p:grpSpPr>
          <a:xfrm rot="-10800000">
            <a:off x="9244797" y="1553778"/>
            <a:ext cx="6953168" cy="4291103"/>
            <a:chOff x="0" y="0"/>
            <a:chExt cx="1831287" cy="1130167"/>
          </a:xfrm>
        </p:grpSpPr>
        <p:sp>
          <p:nvSpPr>
            <p:cNvPr id="21" name="Freeform 21"/>
            <p:cNvSpPr/>
            <p:nvPr/>
          </p:nvSpPr>
          <p:spPr>
            <a:xfrm>
              <a:off x="0" y="0"/>
              <a:ext cx="1831287" cy="1130167"/>
            </a:xfrm>
            <a:custGeom>
              <a:avLst/>
              <a:gdLst/>
              <a:ahLst/>
              <a:cxnLst/>
              <a:rect l="l" t="t" r="r" b="b"/>
              <a:pathLst>
                <a:path w="1831287" h="1130167">
                  <a:moveTo>
                    <a:pt x="56785" y="0"/>
                  </a:moveTo>
                  <a:lnTo>
                    <a:pt x="1774502" y="0"/>
                  </a:lnTo>
                  <a:cubicBezTo>
                    <a:pt x="1789562" y="0"/>
                    <a:pt x="1804006" y="5983"/>
                    <a:pt x="1814655" y="16632"/>
                  </a:cubicBezTo>
                  <a:cubicBezTo>
                    <a:pt x="1825304" y="27281"/>
                    <a:pt x="1831287" y="41725"/>
                    <a:pt x="1831287" y="56785"/>
                  </a:cubicBezTo>
                  <a:lnTo>
                    <a:pt x="1831287" y="1073382"/>
                  </a:lnTo>
                  <a:cubicBezTo>
                    <a:pt x="1831287" y="1104743"/>
                    <a:pt x="1805863" y="1130167"/>
                    <a:pt x="1774502" y="1130167"/>
                  </a:cubicBezTo>
                  <a:lnTo>
                    <a:pt x="56785" y="1130167"/>
                  </a:lnTo>
                  <a:cubicBezTo>
                    <a:pt x="41725" y="1130167"/>
                    <a:pt x="27281" y="1124184"/>
                    <a:pt x="16632" y="1113535"/>
                  </a:cubicBezTo>
                  <a:cubicBezTo>
                    <a:pt x="5983" y="1102886"/>
                    <a:pt x="0" y="1088442"/>
                    <a:pt x="0" y="1073382"/>
                  </a:cubicBezTo>
                  <a:lnTo>
                    <a:pt x="0" y="56785"/>
                  </a:lnTo>
                  <a:cubicBezTo>
                    <a:pt x="0" y="41725"/>
                    <a:pt x="5983" y="27281"/>
                    <a:pt x="16632" y="16632"/>
                  </a:cubicBezTo>
                  <a:cubicBezTo>
                    <a:pt x="27281" y="5983"/>
                    <a:pt x="41725" y="0"/>
                    <a:pt x="56785" y="0"/>
                  </a:cubicBezTo>
                  <a:close/>
                </a:path>
              </a:pathLst>
            </a:custGeom>
            <a:gradFill rotWithShape="1">
              <a:gsLst>
                <a:gs pos="0">
                  <a:srgbClr val="0097B2">
                    <a:alpha val="100000"/>
                  </a:srgbClr>
                </a:gs>
                <a:gs pos="100000">
                  <a:srgbClr val="7ED957">
                    <a:alpha val="100000"/>
                  </a:srgbClr>
                </a:gs>
              </a:gsLst>
              <a:lin ang="0"/>
            </a:gradFill>
          </p:spPr>
        </p:sp>
        <p:sp>
          <p:nvSpPr>
            <p:cNvPr id="22" name="TextBox 22"/>
            <p:cNvSpPr txBox="1"/>
            <p:nvPr/>
          </p:nvSpPr>
          <p:spPr>
            <a:xfrm>
              <a:off x="0" y="19050"/>
              <a:ext cx="1831287" cy="1111117"/>
            </a:xfrm>
            <a:prstGeom prst="rect">
              <a:avLst/>
            </a:prstGeom>
          </p:spPr>
          <p:txBody>
            <a:bodyPr lIns="50800" tIns="50800" rIns="50800" bIns="50800" rtlCol="0" anchor="ctr"/>
            <a:lstStyle/>
            <a:p>
              <a:pPr algn="ctr">
                <a:lnSpc>
                  <a:spcPts val="1387"/>
                </a:lnSpc>
              </a:pPr>
              <a:endParaRPr/>
            </a:p>
          </p:txBody>
        </p:sp>
      </p:grpSp>
      <p:grpSp>
        <p:nvGrpSpPr>
          <p:cNvPr id="23" name="Group 23"/>
          <p:cNvGrpSpPr/>
          <p:nvPr/>
        </p:nvGrpSpPr>
        <p:grpSpPr>
          <a:xfrm>
            <a:off x="2387187" y="1657650"/>
            <a:ext cx="5434050" cy="2523128"/>
            <a:chOff x="0" y="0"/>
            <a:chExt cx="1417549" cy="658194"/>
          </a:xfrm>
        </p:grpSpPr>
        <p:sp>
          <p:nvSpPr>
            <p:cNvPr id="24" name="Freeform 24"/>
            <p:cNvSpPr/>
            <p:nvPr/>
          </p:nvSpPr>
          <p:spPr>
            <a:xfrm>
              <a:off x="0" y="0"/>
              <a:ext cx="1417549" cy="658194"/>
            </a:xfrm>
            <a:custGeom>
              <a:avLst/>
              <a:gdLst/>
              <a:ahLst/>
              <a:cxnLst/>
              <a:rect l="l" t="t" r="r" b="b"/>
              <a:pathLst>
                <a:path w="1417549" h="658194">
                  <a:moveTo>
                    <a:pt x="29919" y="0"/>
                  </a:moveTo>
                  <a:lnTo>
                    <a:pt x="1387630" y="0"/>
                  </a:lnTo>
                  <a:cubicBezTo>
                    <a:pt x="1404154" y="0"/>
                    <a:pt x="1417549" y="13395"/>
                    <a:pt x="1417549" y="29919"/>
                  </a:cubicBezTo>
                  <a:lnTo>
                    <a:pt x="1417549" y="628275"/>
                  </a:lnTo>
                  <a:cubicBezTo>
                    <a:pt x="1417549" y="644799"/>
                    <a:pt x="1404154" y="658194"/>
                    <a:pt x="1387630" y="658194"/>
                  </a:cubicBezTo>
                  <a:lnTo>
                    <a:pt x="29919" y="658194"/>
                  </a:lnTo>
                  <a:cubicBezTo>
                    <a:pt x="13395" y="658194"/>
                    <a:pt x="0" y="644799"/>
                    <a:pt x="0" y="628275"/>
                  </a:cubicBezTo>
                  <a:lnTo>
                    <a:pt x="0" y="29919"/>
                  </a:lnTo>
                  <a:cubicBezTo>
                    <a:pt x="0" y="13395"/>
                    <a:pt x="13395" y="0"/>
                    <a:pt x="29919" y="0"/>
                  </a:cubicBezTo>
                  <a:close/>
                </a:path>
              </a:pathLst>
            </a:custGeom>
            <a:gradFill rotWithShape="1">
              <a:gsLst>
                <a:gs pos="0">
                  <a:srgbClr val="0097B2">
                    <a:alpha val="100000"/>
                  </a:srgbClr>
                </a:gs>
                <a:gs pos="100000">
                  <a:srgbClr val="7ED957">
                    <a:alpha val="100000"/>
                  </a:srgbClr>
                </a:gs>
              </a:gsLst>
              <a:lin ang="0"/>
            </a:gradFill>
          </p:spPr>
        </p:sp>
        <p:sp>
          <p:nvSpPr>
            <p:cNvPr id="25" name="TextBox 25"/>
            <p:cNvSpPr txBox="1"/>
            <p:nvPr/>
          </p:nvSpPr>
          <p:spPr>
            <a:xfrm>
              <a:off x="0" y="19050"/>
              <a:ext cx="1417549" cy="639144"/>
            </a:xfrm>
            <a:prstGeom prst="rect">
              <a:avLst/>
            </a:prstGeom>
          </p:spPr>
          <p:txBody>
            <a:bodyPr lIns="50800" tIns="50800" rIns="50800" bIns="50800" rtlCol="0" anchor="ctr"/>
            <a:lstStyle/>
            <a:p>
              <a:pPr algn="ctr">
                <a:lnSpc>
                  <a:spcPts val="1387"/>
                </a:lnSpc>
              </a:pPr>
              <a:endParaRPr/>
            </a:p>
          </p:txBody>
        </p:sp>
      </p:grpSp>
      <p:sp>
        <p:nvSpPr>
          <p:cNvPr id="26" name="Freeform 26"/>
          <p:cNvSpPr/>
          <p:nvPr/>
        </p:nvSpPr>
        <p:spPr>
          <a:xfrm>
            <a:off x="2527930" y="1872215"/>
            <a:ext cx="2016708" cy="2093998"/>
          </a:xfrm>
          <a:custGeom>
            <a:avLst/>
            <a:gdLst/>
            <a:ahLst/>
            <a:cxnLst/>
            <a:rect l="l" t="t" r="r" b="b"/>
            <a:pathLst>
              <a:path w="2016708" h="2093998">
                <a:moveTo>
                  <a:pt x="0" y="0"/>
                </a:moveTo>
                <a:lnTo>
                  <a:pt x="2016708" y="0"/>
                </a:lnTo>
                <a:lnTo>
                  <a:pt x="2016708" y="2093998"/>
                </a:lnTo>
                <a:lnTo>
                  <a:pt x="0" y="2093998"/>
                </a:lnTo>
                <a:lnTo>
                  <a:pt x="0" y="0"/>
                </a:lnTo>
                <a:close/>
              </a:path>
            </a:pathLst>
          </a:custGeom>
          <a:blipFill>
            <a:blip r:embed="rId11">
              <a:extLst>
                <a:ext uri="{96DAC541-7B7A-43D3-8B79-37D633B846F1}">
                  <asvg:svgBlip xmlns:asvg="http://schemas.microsoft.com/office/drawing/2016/SVG/main" r:embed="rId12"/>
                </a:ext>
              </a:extLst>
            </a:blip>
            <a:stretch>
              <a:fillRect b="-7009"/>
            </a:stretch>
          </a:blipFill>
        </p:spPr>
      </p:sp>
      <p:sp>
        <p:nvSpPr>
          <p:cNvPr id="27" name="TextBox 27"/>
          <p:cNvSpPr txBox="1"/>
          <p:nvPr/>
        </p:nvSpPr>
        <p:spPr>
          <a:xfrm>
            <a:off x="12806675" y="334843"/>
            <a:ext cx="5952955" cy="895350"/>
          </a:xfrm>
          <a:prstGeom prst="rect">
            <a:avLst/>
          </a:prstGeom>
        </p:spPr>
        <p:txBody>
          <a:bodyPr lIns="0" tIns="0" rIns="0" bIns="0" rtlCol="0" anchor="t">
            <a:spAutoFit/>
          </a:bodyPr>
          <a:lstStyle/>
          <a:p>
            <a:pPr marL="0" lvl="0" indent="0" algn="ctr" rtl="1">
              <a:lnSpc>
                <a:spcPts val="7080"/>
              </a:lnSpc>
              <a:spcBef>
                <a:spcPct val="0"/>
              </a:spcBef>
            </a:pPr>
            <a:r>
              <a:rPr lang="ar-EG" sz="5900" b="1">
                <a:solidFill>
                  <a:srgbClr val="FFFFFF"/>
                </a:solidFill>
                <a:latin typeface="Droid Arabic Kufi Bold"/>
                <a:ea typeface="Droid Arabic Kufi Bold"/>
                <a:cs typeface="Droid Arabic Kufi Bold"/>
                <a:sym typeface="Droid Arabic Kufi Bold"/>
                <a:rtl/>
              </a:rPr>
              <a:t>المشكلة</a:t>
            </a:r>
          </a:p>
        </p:txBody>
      </p:sp>
      <p:sp>
        <p:nvSpPr>
          <p:cNvPr id="28" name="TextBox 28"/>
          <p:cNvSpPr txBox="1"/>
          <p:nvPr/>
        </p:nvSpPr>
        <p:spPr>
          <a:xfrm>
            <a:off x="1232144" y="9426996"/>
            <a:ext cx="1804886" cy="503199"/>
          </a:xfrm>
          <a:prstGeom prst="rect">
            <a:avLst/>
          </a:prstGeom>
        </p:spPr>
        <p:txBody>
          <a:bodyPr lIns="0" tIns="0" rIns="0" bIns="0" rtlCol="0" anchor="t">
            <a:spAutoFit/>
          </a:bodyPr>
          <a:lstStyle/>
          <a:p>
            <a:pPr algn="ctr" rtl="1">
              <a:lnSpc>
                <a:spcPts val="4153"/>
              </a:lnSpc>
            </a:pPr>
            <a:r>
              <a:rPr lang="ar-EG" sz="2946" b="1">
                <a:solidFill>
                  <a:srgbClr val="17E3B2"/>
                </a:solidFill>
                <a:latin typeface="IBM Plex Sans Arabic Bold"/>
                <a:ea typeface="IBM Plex Sans Arabic Bold"/>
                <a:cs typeface="IBM Plex Sans Arabic Bold"/>
                <a:sym typeface="IBM Plex Sans Arabic Bold"/>
                <a:rtl/>
              </a:rPr>
              <a:t>المصدر </a:t>
            </a:r>
          </a:p>
        </p:txBody>
      </p:sp>
      <p:sp>
        <p:nvSpPr>
          <p:cNvPr id="29" name="TextBox 29"/>
          <p:cNvSpPr txBox="1"/>
          <p:nvPr/>
        </p:nvSpPr>
        <p:spPr>
          <a:xfrm>
            <a:off x="2527930" y="1878843"/>
            <a:ext cx="6504587" cy="2087370"/>
          </a:xfrm>
          <a:prstGeom prst="rect">
            <a:avLst/>
          </a:prstGeom>
        </p:spPr>
        <p:txBody>
          <a:bodyPr lIns="0" tIns="0" rIns="0" bIns="0" rtlCol="0" anchor="t">
            <a:spAutoFit/>
          </a:bodyPr>
          <a:lstStyle/>
          <a:p>
            <a:pPr algn="ctr" rtl="1">
              <a:lnSpc>
                <a:spcPts val="5669"/>
              </a:lnSpc>
            </a:pPr>
            <a:r>
              <a:rPr lang="ar-EG" sz="3296" b="1" spc="-138">
                <a:solidFill>
                  <a:srgbClr val="FFFFFF"/>
                </a:solidFill>
                <a:latin typeface="Droid Arabic Kufi Bold"/>
                <a:ea typeface="Droid Arabic Kufi Bold"/>
                <a:cs typeface="Droid Arabic Kufi Bold"/>
                <a:sym typeface="Droid Arabic Kufi Bold"/>
                <a:rtl/>
              </a:rPr>
              <a:t>الارقام</a:t>
            </a:r>
          </a:p>
          <a:p>
            <a:pPr algn="ctr" rtl="1">
              <a:lnSpc>
                <a:spcPts val="5669"/>
              </a:lnSpc>
            </a:pPr>
            <a:r>
              <a:rPr lang="ar-EG" sz="3296" b="1" spc="-138">
                <a:solidFill>
                  <a:srgbClr val="FFFFFF"/>
                </a:solidFill>
                <a:latin typeface="Droid Arabic Kufi Bold"/>
                <a:ea typeface="Droid Arabic Kufi Bold"/>
                <a:cs typeface="Droid Arabic Kufi Bold"/>
                <a:sym typeface="Droid Arabic Kufi Bold"/>
                <a:rtl/>
              </a:rPr>
              <a:t> لغة</a:t>
            </a:r>
          </a:p>
          <a:p>
            <a:pPr algn="ctr" rtl="1">
              <a:lnSpc>
                <a:spcPts val="5669"/>
              </a:lnSpc>
            </a:pPr>
            <a:r>
              <a:rPr lang="ar-EG" sz="3296" b="1" spc="-138">
                <a:solidFill>
                  <a:srgbClr val="FFFFFF"/>
                </a:solidFill>
                <a:latin typeface="Droid Arabic Kufi Bold"/>
                <a:ea typeface="Droid Arabic Kufi Bold"/>
                <a:cs typeface="Droid Arabic Kufi Bold"/>
                <a:sym typeface="Droid Arabic Kufi Bold"/>
                <a:rtl/>
              </a:rPr>
              <a:t> الحقائق</a:t>
            </a:r>
          </a:p>
        </p:txBody>
      </p:sp>
      <p:sp>
        <p:nvSpPr>
          <p:cNvPr id="30" name="TextBox 30"/>
          <p:cNvSpPr txBox="1"/>
          <p:nvPr/>
        </p:nvSpPr>
        <p:spPr>
          <a:xfrm>
            <a:off x="9697632" y="1590644"/>
            <a:ext cx="5859973" cy="4133727"/>
          </a:xfrm>
          <a:prstGeom prst="rect">
            <a:avLst/>
          </a:prstGeom>
        </p:spPr>
        <p:txBody>
          <a:bodyPr lIns="0" tIns="0" rIns="0" bIns="0" rtlCol="0" anchor="t">
            <a:spAutoFit/>
          </a:bodyPr>
          <a:lstStyle/>
          <a:p>
            <a:pPr algn="r" rtl="1">
              <a:lnSpc>
                <a:spcPts val="4725"/>
              </a:lnSpc>
            </a:pPr>
            <a:r>
              <a:rPr lang="ar-EG" sz="2100" b="1">
                <a:solidFill>
                  <a:srgbClr val="FFFFFF"/>
                </a:solidFill>
                <a:latin typeface="Droid Arabic Kufi Bold"/>
                <a:ea typeface="Droid Arabic Kufi Bold"/>
                <a:cs typeface="Droid Arabic Kufi Bold"/>
                <a:sym typeface="Droid Arabic Kufi Bold"/>
                <a:rtl/>
              </a:rPr>
              <a:t>تصدعات، هبوط، وتآكل سطحي، ناتج عن مشاكل داخلية في البنية التحتية لم تُكتشف مبكرًا ،وقد سجل في عسير أكثر من </a:t>
            </a:r>
            <a:r>
              <a:rPr lang="en-US" sz="2100" b="1">
                <a:solidFill>
                  <a:srgbClr val="FFFFFF"/>
                </a:solidFill>
                <a:latin typeface="Droid Arabic Kufi Bold"/>
                <a:ea typeface="Droid Arabic Kufi Bold"/>
                <a:cs typeface="Droid Arabic Kufi Bold"/>
                <a:sym typeface="Droid Arabic Kufi Bold"/>
              </a:rPr>
              <a:t>2800</a:t>
            </a:r>
            <a:r>
              <a:rPr lang="ar-EG" sz="2100" b="1">
                <a:solidFill>
                  <a:srgbClr val="FFFFFF"/>
                </a:solidFill>
                <a:latin typeface="Droid Arabic Kufi Bold"/>
                <a:ea typeface="Droid Arabic Kufi Bold"/>
                <a:cs typeface="Droid Arabic Kufi Bold"/>
                <a:sym typeface="Droid Arabic Kufi Bold"/>
                <a:rtl/>
              </a:rPr>
              <a:t> حادث مروري في مايو </a:t>
            </a:r>
            <a:r>
              <a:rPr lang="en-US" sz="2100" b="1">
                <a:solidFill>
                  <a:srgbClr val="FFFFFF"/>
                </a:solidFill>
                <a:latin typeface="Droid Arabic Kufi Bold"/>
                <a:ea typeface="Droid Arabic Kufi Bold"/>
                <a:cs typeface="Droid Arabic Kufi Bold"/>
                <a:sym typeface="Droid Arabic Kufi Bold"/>
              </a:rPr>
              <a:t>2024</a:t>
            </a:r>
            <a:r>
              <a:rPr lang="ar-EG" sz="2100" b="1">
                <a:solidFill>
                  <a:srgbClr val="FFFFFF"/>
                </a:solidFill>
                <a:latin typeface="Droid Arabic Kufi Bold"/>
                <a:ea typeface="Droid Arabic Kufi Bold"/>
                <a:cs typeface="Droid Arabic Kufi Bold"/>
                <a:sym typeface="Droid Arabic Kufi Bold"/>
                <a:rtl/>
              </a:rPr>
              <a:t> فقط،  كل هذه الأرقام  تعكس حجم الضغط وسرعة تدهور شبكة الطرق و تؤكد غياب منظومة للرصد الإستباقي…</a:t>
            </a:r>
          </a:p>
        </p:txBody>
      </p:sp>
      <p:sp>
        <p:nvSpPr>
          <p:cNvPr id="31" name="Freeform 31"/>
          <p:cNvSpPr/>
          <p:nvPr/>
        </p:nvSpPr>
        <p:spPr>
          <a:xfrm>
            <a:off x="9144000" y="6519777"/>
            <a:ext cx="3483619" cy="2508812"/>
          </a:xfrm>
          <a:custGeom>
            <a:avLst/>
            <a:gdLst/>
            <a:ahLst/>
            <a:cxnLst/>
            <a:rect l="l" t="t" r="r" b="b"/>
            <a:pathLst>
              <a:path w="3483619" h="2508812">
                <a:moveTo>
                  <a:pt x="0" y="0"/>
                </a:moveTo>
                <a:lnTo>
                  <a:pt x="3483619" y="0"/>
                </a:lnTo>
                <a:lnTo>
                  <a:pt x="3483619" y="2508812"/>
                </a:lnTo>
                <a:lnTo>
                  <a:pt x="0" y="2508812"/>
                </a:lnTo>
                <a:lnTo>
                  <a:pt x="0" y="0"/>
                </a:lnTo>
                <a:close/>
              </a:path>
            </a:pathLst>
          </a:custGeom>
          <a:blipFill>
            <a:blip r:embed="rId13"/>
            <a:stretch>
              <a:fillRect l="-11306" t="-10283" r="-29577"/>
            </a:stretch>
          </a:blipFill>
        </p:spPr>
      </p:sp>
      <p:sp>
        <p:nvSpPr>
          <p:cNvPr id="32" name="Freeform 32"/>
          <p:cNvSpPr/>
          <p:nvPr/>
        </p:nvSpPr>
        <p:spPr>
          <a:xfrm>
            <a:off x="12806675" y="6519777"/>
            <a:ext cx="3391290" cy="2497321"/>
          </a:xfrm>
          <a:custGeom>
            <a:avLst/>
            <a:gdLst/>
            <a:ahLst/>
            <a:cxnLst/>
            <a:rect l="l" t="t" r="r" b="b"/>
            <a:pathLst>
              <a:path w="3391290" h="2497321">
                <a:moveTo>
                  <a:pt x="0" y="0"/>
                </a:moveTo>
                <a:lnTo>
                  <a:pt x="3391290" y="0"/>
                </a:lnTo>
                <a:lnTo>
                  <a:pt x="3391290" y="2497322"/>
                </a:lnTo>
                <a:lnTo>
                  <a:pt x="0" y="2497322"/>
                </a:lnTo>
                <a:lnTo>
                  <a:pt x="0" y="0"/>
                </a:lnTo>
                <a:close/>
              </a:path>
            </a:pathLst>
          </a:custGeom>
          <a:blipFill>
            <a:blip r:embed="rId14"/>
            <a:stretch>
              <a:fillRect l="-43527" t="-44989" r="-46284"/>
            </a:stretch>
          </a:blipFill>
        </p:spPr>
      </p:sp>
      <p:grpSp>
        <p:nvGrpSpPr>
          <p:cNvPr id="33" name="Group 33"/>
          <p:cNvGrpSpPr/>
          <p:nvPr/>
        </p:nvGrpSpPr>
        <p:grpSpPr>
          <a:xfrm>
            <a:off x="2380476" y="8089781"/>
            <a:ext cx="5363349" cy="821817"/>
            <a:chOff x="0" y="0"/>
            <a:chExt cx="7151132" cy="1095755"/>
          </a:xfrm>
        </p:grpSpPr>
        <p:grpSp>
          <p:nvGrpSpPr>
            <p:cNvPr id="34" name="Group 34"/>
            <p:cNvGrpSpPr/>
            <p:nvPr/>
          </p:nvGrpSpPr>
          <p:grpSpPr>
            <a:xfrm>
              <a:off x="0" y="0"/>
              <a:ext cx="7151132" cy="1095755"/>
              <a:chOff x="0" y="0"/>
              <a:chExt cx="1417549" cy="217209"/>
            </a:xfrm>
          </p:grpSpPr>
          <p:sp>
            <p:nvSpPr>
              <p:cNvPr id="35" name="Freeform 35"/>
              <p:cNvSpPr/>
              <p:nvPr/>
            </p:nvSpPr>
            <p:spPr>
              <a:xfrm>
                <a:off x="0" y="0"/>
                <a:ext cx="1417549" cy="217209"/>
              </a:xfrm>
              <a:custGeom>
                <a:avLst/>
                <a:gdLst/>
                <a:ahLst/>
                <a:cxnLst/>
                <a:rect l="l" t="t" r="r" b="b"/>
                <a:pathLst>
                  <a:path w="1417549" h="217209">
                    <a:moveTo>
                      <a:pt x="30313" y="0"/>
                    </a:moveTo>
                    <a:lnTo>
                      <a:pt x="1387236" y="0"/>
                    </a:lnTo>
                    <a:cubicBezTo>
                      <a:pt x="1403978" y="0"/>
                      <a:pt x="1417549" y="13572"/>
                      <a:pt x="1417549" y="30313"/>
                    </a:cubicBezTo>
                    <a:lnTo>
                      <a:pt x="1417549" y="186895"/>
                    </a:lnTo>
                    <a:cubicBezTo>
                      <a:pt x="1417549" y="194935"/>
                      <a:pt x="1414356" y="202645"/>
                      <a:pt x="1408671" y="208330"/>
                    </a:cubicBezTo>
                    <a:cubicBezTo>
                      <a:pt x="1402986" y="214015"/>
                      <a:pt x="1395276" y="217209"/>
                      <a:pt x="1387236" y="217209"/>
                    </a:cubicBezTo>
                    <a:lnTo>
                      <a:pt x="30313" y="217209"/>
                    </a:lnTo>
                    <a:cubicBezTo>
                      <a:pt x="22274" y="217209"/>
                      <a:pt x="14563" y="214015"/>
                      <a:pt x="8879" y="208330"/>
                    </a:cubicBezTo>
                    <a:cubicBezTo>
                      <a:pt x="3194" y="202645"/>
                      <a:pt x="0" y="194935"/>
                      <a:pt x="0" y="186895"/>
                    </a:cubicBezTo>
                    <a:lnTo>
                      <a:pt x="0" y="30313"/>
                    </a:lnTo>
                    <a:cubicBezTo>
                      <a:pt x="0" y="22274"/>
                      <a:pt x="3194" y="14563"/>
                      <a:pt x="8879" y="8879"/>
                    </a:cubicBezTo>
                    <a:cubicBezTo>
                      <a:pt x="14563" y="3194"/>
                      <a:pt x="22274" y="0"/>
                      <a:pt x="30313" y="0"/>
                    </a:cubicBezTo>
                    <a:close/>
                  </a:path>
                </a:pathLst>
              </a:custGeom>
              <a:gradFill rotWithShape="1">
                <a:gsLst>
                  <a:gs pos="0">
                    <a:srgbClr val="000000">
                      <a:alpha val="100000"/>
                    </a:srgbClr>
                  </a:gs>
                  <a:gs pos="100000">
                    <a:srgbClr val="3533CD">
                      <a:alpha val="100000"/>
                    </a:srgbClr>
                  </a:gs>
                </a:gsLst>
                <a:lin ang="0"/>
              </a:gradFill>
              <a:ln cap="rnd">
                <a:noFill/>
                <a:prstDash val="solid"/>
                <a:round/>
              </a:ln>
            </p:spPr>
          </p:sp>
          <p:sp>
            <p:nvSpPr>
              <p:cNvPr id="36" name="TextBox 36"/>
              <p:cNvSpPr txBox="1"/>
              <p:nvPr/>
            </p:nvSpPr>
            <p:spPr>
              <a:xfrm>
                <a:off x="0" y="19050"/>
                <a:ext cx="1417549" cy="198159"/>
              </a:xfrm>
              <a:prstGeom prst="rect">
                <a:avLst/>
              </a:prstGeom>
            </p:spPr>
            <p:txBody>
              <a:bodyPr lIns="50139" tIns="50139" rIns="50139" bIns="50139" rtlCol="0" anchor="ctr"/>
              <a:lstStyle/>
              <a:p>
                <a:pPr algn="ctr">
                  <a:lnSpc>
                    <a:spcPts val="1387"/>
                  </a:lnSpc>
                </a:pPr>
                <a:endParaRPr/>
              </a:p>
            </p:txBody>
          </p:sp>
        </p:grpSp>
        <p:sp>
          <p:nvSpPr>
            <p:cNvPr id="37" name="TextBox 37"/>
            <p:cNvSpPr txBox="1"/>
            <p:nvPr/>
          </p:nvSpPr>
          <p:spPr>
            <a:xfrm>
              <a:off x="376429" y="-128949"/>
              <a:ext cx="6551164" cy="1189266"/>
            </a:xfrm>
            <a:prstGeom prst="rect">
              <a:avLst/>
            </a:prstGeom>
          </p:spPr>
          <p:txBody>
            <a:bodyPr lIns="0" tIns="0" rIns="0" bIns="0" rtlCol="0" anchor="t">
              <a:spAutoFit/>
            </a:bodyPr>
            <a:lstStyle/>
            <a:p>
              <a:pPr algn="r" rtl="1">
                <a:lnSpc>
                  <a:spcPts val="3947"/>
                </a:lnSpc>
              </a:pPr>
              <a:r>
                <a:rPr lang="ar-EG" sz="1578" b="1">
                  <a:solidFill>
                    <a:srgbClr val="FFFFFF"/>
                  </a:solidFill>
                  <a:latin typeface="Droid Arabic Kufi Bold"/>
                  <a:ea typeface="Droid Arabic Kufi Bold"/>
                  <a:cs typeface="Droid Arabic Kufi Bold"/>
                  <a:sym typeface="Droid Arabic Kufi Bold"/>
                  <a:rtl/>
                </a:rPr>
                <a:t> </a:t>
              </a:r>
              <a:r>
                <a:rPr lang="en-US" sz="1578" b="1">
                  <a:solidFill>
                    <a:srgbClr val="17E3B2"/>
                  </a:solidFill>
                  <a:latin typeface="Droid Arabic Kufi Bold"/>
                  <a:ea typeface="Droid Arabic Kufi Bold"/>
                  <a:cs typeface="Droid Arabic Kufi Bold"/>
                  <a:sym typeface="Droid Arabic Kufi Bold"/>
                </a:rPr>
                <a:t>167,539</a:t>
              </a:r>
              <a:r>
                <a:rPr lang="ar-EG" sz="1578" b="1">
                  <a:solidFill>
                    <a:srgbClr val="FFFFFF"/>
                  </a:solidFill>
                  <a:latin typeface="Droid Arabic Kufi Bold"/>
                  <a:ea typeface="Droid Arabic Kufi Bold"/>
                  <a:cs typeface="Droid Arabic Kufi Bold"/>
                  <a:sym typeface="Droid Arabic Kufi Bold"/>
                  <a:rtl/>
                </a:rPr>
                <a:t> بلاغًا حول التشوه البصري لدى أمانة منطقة عسير حتى </a:t>
              </a:r>
              <a:r>
                <a:rPr lang="en-US" sz="1578" b="1">
                  <a:solidFill>
                    <a:srgbClr val="17E3B2"/>
                  </a:solidFill>
                  <a:latin typeface="Droid Arabic Kufi Bold"/>
                  <a:ea typeface="Droid Arabic Kufi Bold"/>
                  <a:cs typeface="Droid Arabic Kufi Bold"/>
                  <a:sym typeface="Droid Arabic Kufi Bold"/>
                </a:rPr>
                <a:t>2025</a:t>
              </a:r>
            </a:p>
          </p:txBody>
        </p:sp>
      </p:grpSp>
      <p:grpSp>
        <p:nvGrpSpPr>
          <p:cNvPr id="38" name="Group 38"/>
          <p:cNvGrpSpPr/>
          <p:nvPr/>
        </p:nvGrpSpPr>
        <p:grpSpPr>
          <a:xfrm>
            <a:off x="2380476" y="6952367"/>
            <a:ext cx="5363349" cy="821817"/>
            <a:chOff x="0" y="0"/>
            <a:chExt cx="7151132" cy="1095755"/>
          </a:xfrm>
        </p:grpSpPr>
        <p:grpSp>
          <p:nvGrpSpPr>
            <p:cNvPr id="39" name="Group 39"/>
            <p:cNvGrpSpPr/>
            <p:nvPr/>
          </p:nvGrpSpPr>
          <p:grpSpPr>
            <a:xfrm rot="-10800000">
              <a:off x="0" y="0"/>
              <a:ext cx="7151132" cy="1095755"/>
              <a:chOff x="0" y="0"/>
              <a:chExt cx="1417549" cy="217209"/>
            </a:xfrm>
          </p:grpSpPr>
          <p:sp>
            <p:nvSpPr>
              <p:cNvPr id="40" name="Freeform 40"/>
              <p:cNvSpPr/>
              <p:nvPr/>
            </p:nvSpPr>
            <p:spPr>
              <a:xfrm>
                <a:off x="0" y="0"/>
                <a:ext cx="1417549" cy="217209"/>
              </a:xfrm>
              <a:custGeom>
                <a:avLst/>
                <a:gdLst/>
                <a:ahLst/>
                <a:cxnLst/>
                <a:rect l="l" t="t" r="r" b="b"/>
                <a:pathLst>
                  <a:path w="1417549" h="217209">
                    <a:moveTo>
                      <a:pt x="30313" y="0"/>
                    </a:moveTo>
                    <a:lnTo>
                      <a:pt x="1387236" y="0"/>
                    </a:lnTo>
                    <a:cubicBezTo>
                      <a:pt x="1403978" y="0"/>
                      <a:pt x="1417549" y="13572"/>
                      <a:pt x="1417549" y="30313"/>
                    </a:cubicBezTo>
                    <a:lnTo>
                      <a:pt x="1417549" y="186895"/>
                    </a:lnTo>
                    <a:cubicBezTo>
                      <a:pt x="1417549" y="194935"/>
                      <a:pt x="1414356" y="202645"/>
                      <a:pt x="1408671" y="208330"/>
                    </a:cubicBezTo>
                    <a:cubicBezTo>
                      <a:pt x="1402986" y="214015"/>
                      <a:pt x="1395276" y="217209"/>
                      <a:pt x="1387236" y="217209"/>
                    </a:cubicBezTo>
                    <a:lnTo>
                      <a:pt x="30313" y="217209"/>
                    </a:lnTo>
                    <a:cubicBezTo>
                      <a:pt x="22274" y="217209"/>
                      <a:pt x="14563" y="214015"/>
                      <a:pt x="8879" y="208330"/>
                    </a:cubicBezTo>
                    <a:cubicBezTo>
                      <a:pt x="3194" y="202645"/>
                      <a:pt x="0" y="194935"/>
                      <a:pt x="0" y="186895"/>
                    </a:cubicBezTo>
                    <a:lnTo>
                      <a:pt x="0" y="30313"/>
                    </a:lnTo>
                    <a:cubicBezTo>
                      <a:pt x="0" y="22274"/>
                      <a:pt x="3194" y="14563"/>
                      <a:pt x="8879" y="8879"/>
                    </a:cubicBezTo>
                    <a:cubicBezTo>
                      <a:pt x="14563" y="3194"/>
                      <a:pt x="22274" y="0"/>
                      <a:pt x="30313" y="0"/>
                    </a:cubicBezTo>
                    <a:close/>
                  </a:path>
                </a:pathLst>
              </a:custGeom>
              <a:gradFill rotWithShape="1">
                <a:gsLst>
                  <a:gs pos="0">
                    <a:srgbClr val="0097B2">
                      <a:alpha val="100000"/>
                    </a:srgbClr>
                  </a:gs>
                  <a:gs pos="100000">
                    <a:srgbClr val="7ED957">
                      <a:alpha val="100000"/>
                    </a:srgbClr>
                  </a:gs>
                </a:gsLst>
                <a:lin ang="0"/>
              </a:gradFill>
              <a:ln cap="rnd">
                <a:noFill/>
                <a:prstDash val="solid"/>
                <a:round/>
              </a:ln>
            </p:spPr>
          </p:sp>
          <p:sp>
            <p:nvSpPr>
              <p:cNvPr id="41" name="TextBox 41"/>
              <p:cNvSpPr txBox="1"/>
              <p:nvPr/>
            </p:nvSpPr>
            <p:spPr>
              <a:xfrm>
                <a:off x="0" y="19050"/>
                <a:ext cx="1417549" cy="198159"/>
              </a:xfrm>
              <a:prstGeom prst="rect">
                <a:avLst/>
              </a:prstGeom>
            </p:spPr>
            <p:txBody>
              <a:bodyPr lIns="50139" tIns="50139" rIns="50139" bIns="50139" rtlCol="0" anchor="ctr"/>
              <a:lstStyle/>
              <a:p>
                <a:pPr algn="ctr">
                  <a:lnSpc>
                    <a:spcPts val="1387"/>
                  </a:lnSpc>
                </a:pPr>
                <a:endParaRPr/>
              </a:p>
            </p:txBody>
          </p:sp>
        </p:grpSp>
        <p:sp>
          <p:nvSpPr>
            <p:cNvPr id="42" name="TextBox 42"/>
            <p:cNvSpPr txBox="1"/>
            <p:nvPr/>
          </p:nvSpPr>
          <p:spPr>
            <a:xfrm>
              <a:off x="399029" y="-43654"/>
              <a:ext cx="6353074" cy="1028344"/>
            </a:xfrm>
            <a:prstGeom prst="rect">
              <a:avLst/>
            </a:prstGeom>
          </p:spPr>
          <p:txBody>
            <a:bodyPr lIns="0" tIns="0" rIns="0" bIns="0" rtlCol="0" anchor="t">
              <a:spAutoFit/>
            </a:bodyPr>
            <a:lstStyle/>
            <a:p>
              <a:pPr algn="r" rtl="1">
                <a:lnSpc>
                  <a:spcPts val="3414"/>
                </a:lnSpc>
              </a:pPr>
              <a:r>
                <a:rPr lang="ar-EG" sz="1531" b="1">
                  <a:solidFill>
                    <a:srgbClr val="FFFFFF"/>
                  </a:solidFill>
                  <a:latin typeface="Droid Arabic Kufi Bold"/>
                  <a:ea typeface="Droid Arabic Kufi Bold"/>
                  <a:cs typeface="Droid Arabic Kufi Bold"/>
                  <a:sym typeface="Droid Arabic Kufi Bold"/>
                  <a:rtl/>
                </a:rPr>
                <a:t>خلال</a:t>
              </a:r>
              <a:r>
                <a:rPr lang="ar-EG" sz="1531" b="1">
                  <a:solidFill>
                    <a:srgbClr val="17E3B2"/>
                  </a:solidFill>
                  <a:latin typeface="Droid Arabic Kufi Bold"/>
                  <a:ea typeface="Droid Arabic Kufi Bold"/>
                  <a:cs typeface="Droid Arabic Kufi Bold"/>
                  <a:sym typeface="Droid Arabic Kufi Bold"/>
                  <a:rtl/>
                </a:rPr>
                <a:t> </a:t>
              </a:r>
              <a:r>
                <a:rPr lang="en-US" sz="1531" b="1">
                  <a:solidFill>
                    <a:srgbClr val="022941"/>
                  </a:solidFill>
                  <a:latin typeface="Droid Arabic Kufi Bold"/>
                  <a:ea typeface="Droid Arabic Kufi Bold"/>
                  <a:cs typeface="Droid Arabic Kufi Bold"/>
                  <a:sym typeface="Droid Arabic Kufi Bold"/>
                </a:rPr>
                <a:t>5</a:t>
              </a:r>
              <a:r>
                <a:rPr lang="ar-EG" sz="1531" b="1">
                  <a:solidFill>
                    <a:srgbClr val="17E3B2"/>
                  </a:solidFill>
                  <a:latin typeface="Droid Arabic Kufi Bold"/>
                  <a:ea typeface="Droid Arabic Kufi Bold"/>
                  <a:cs typeface="Droid Arabic Kufi Bold"/>
                  <a:sym typeface="Droid Arabic Kufi Bold"/>
                  <a:rtl/>
                </a:rPr>
                <a:t> </a:t>
              </a:r>
              <a:r>
                <a:rPr lang="ar-EG" sz="1531" b="1">
                  <a:solidFill>
                    <a:srgbClr val="022941"/>
                  </a:solidFill>
                  <a:latin typeface="Droid Arabic Kufi Bold"/>
                  <a:ea typeface="Droid Arabic Kufi Bold"/>
                  <a:cs typeface="Droid Arabic Kufi Bold"/>
                  <a:sym typeface="Droid Arabic Kufi Bold"/>
                  <a:rtl/>
                </a:rPr>
                <a:t>أيام</a:t>
              </a:r>
              <a:r>
                <a:rPr lang="ar-EG" sz="1531" b="1">
                  <a:solidFill>
                    <a:srgbClr val="FFFFFF"/>
                  </a:solidFill>
                  <a:latin typeface="Droid Arabic Kufi Bold"/>
                  <a:ea typeface="Droid Arabic Kufi Bold"/>
                  <a:cs typeface="Droid Arabic Kufi Bold"/>
                  <a:sym typeface="Droid Arabic Kufi Bold"/>
                  <a:rtl/>
                </a:rPr>
                <a:t> فقط تم رصد </a:t>
              </a:r>
              <a:r>
                <a:rPr lang="en-US" sz="1531" b="1">
                  <a:solidFill>
                    <a:srgbClr val="051D40"/>
                  </a:solidFill>
                  <a:latin typeface="Droid Arabic Kufi Bold"/>
                  <a:ea typeface="Droid Arabic Kufi Bold"/>
                  <a:cs typeface="Droid Arabic Kufi Bold"/>
                  <a:sym typeface="Droid Arabic Kufi Bold"/>
                </a:rPr>
                <a:t>500</a:t>
              </a:r>
              <a:r>
                <a:rPr lang="ar-EG" sz="1531" b="1">
                  <a:solidFill>
                    <a:srgbClr val="FFFFFF"/>
                  </a:solidFill>
                  <a:latin typeface="Droid Arabic Kufi Bold"/>
                  <a:ea typeface="Droid Arabic Kufi Bold"/>
                  <a:cs typeface="Droid Arabic Kufi Bold"/>
                  <a:sym typeface="Droid Arabic Kufi Bold"/>
                  <a:rtl/>
                </a:rPr>
                <a:t> تشوه بصري في عسير في ديسمبر </a:t>
              </a:r>
              <a:r>
                <a:rPr lang="en-US" sz="1531" b="1">
                  <a:solidFill>
                    <a:srgbClr val="022941"/>
                  </a:solidFill>
                  <a:latin typeface="Droid Arabic Kufi Bold"/>
                  <a:ea typeface="Droid Arabic Kufi Bold"/>
                  <a:cs typeface="Droid Arabic Kufi Bold"/>
                  <a:sym typeface="Droid Arabic Kufi Bold"/>
                </a:rPr>
                <a:t>2023</a:t>
              </a:r>
            </a:p>
          </p:txBody>
        </p:sp>
      </p:grpSp>
      <p:grpSp>
        <p:nvGrpSpPr>
          <p:cNvPr id="43" name="Group 43"/>
          <p:cNvGrpSpPr/>
          <p:nvPr/>
        </p:nvGrpSpPr>
        <p:grpSpPr>
          <a:xfrm>
            <a:off x="2422538" y="5724371"/>
            <a:ext cx="5363349" cy="821817"/>
            <a:chOff x="0" y="0"/>
            <a:chExt cx="7151132" cy="1095755"/>
          </a:xfrm>
        </p:grpSpPr>
        <p:grpSp>
          <p:nvGrpSpPr>
            <p:cNvPr id="44" name="Group 44"/>
            <p:cNvGrpSpPr/>
            <p:nvPr/>
          </p:nvGrpSpPr>
          <p:grpSpPr>
            <a:xfrm>
              <a:off x="0" y="0"/>
              <a:ext cx="7151132" cy="1095755"/>
              <a:chOff x="0" y="0"/>
              <a:chExt cx="1417549" cy="217209"/>
            </a:xfrm>
          </p:grpSpPr>
          <p:sp>
            <p:nvSpPr>
              <p:cNvPr id="45" name="Freeform 45"/>
              <p:cNvSpPr/>
              <p:nvPr/>
            </p:nvSpPr>
            <p:spPr>
              <a:xfrm>
                <a:off x="0" y="0"/>
                <a:ext cx="1417549" cy="217209"/>
              </a:xfrm>
              <a:custGeom>
                <a:avLst/>
                <a:gdLst/>
                <a:ahLst/>
                <a:cxnLst/>
                <a:rect l="l" t="t" r="r" b="b"/>
                <a:pathLst>
                  <a:path w="1417549" h="217209">
                    <a:moveTo>
                      <a:pt x="30313" y="0"/>
                    </a:moveTo>
                    <a:lnTo>
                      <a:pt x="1387236" y="0"/>
                    </a:lnTo>
                    <a:cubicBezTo>
                      <a:pt x="1403978" y="0"/>
                      <a:pt x="1417549" y="13572"/>
                      <a:pt x="1417549" y="30313"/>
                    </a:cubicBezTo>
                    <a:lnTo>
                      <a:pt x="1417549" y="186895"/>
                    </a:lnTo>
                    <a:cubicBezTo>
                      <a:pt x="1417549" y="194935"/>
                      <a:pt x="1414356" y="202645"/>
                      <a:pt x="1408671" y="208330"/>
                    </a:cubicBezTo>
                    <a:cubicBezTo>
                      <a:pt x="1402986" y="214015"/>
                      <a:pt x="1395276" y="217209"/>
                      <a:pt x="1387236" y="217209"/>
                    </a:cubicBezTo>
                    <a:lnTo>
                      <a:pt x="30313" y="217209"/>
                    </a:lnTo>
                    <a:cubicBezTo>
                      <a:pt x="22274" y="217209"/>
                      <a:pt x="14563" y="214015"/>
                      <a:pt x="8879" y="208330"/>
                    </a:cubicBezTo>
                    <a:cubicBezTo>
                      <a:pt x="3194" y="202645"/>
                      <a:pt x="0" y="194935"/>
                      <a:pt x="0" y="186895"/>
                    </a:cubicBezTo>
                    <a:lnTo>
                      <a:pt x="0" y="30313"/>
                    </a:lnTo>
                    <a:cubicBezTo>
                      <a:pt x="0" y="22274"/>
                      <a:pt x="3194" y="14563"/>
                      <a:pt x="8879" y="8879"/>
                    </a:cubicBezTo>
                    <a:cubicBezTo>
                      <a:pt x="14563" y="3194"/>
                      <a:pt x="22274" y="0"/>
                      <a:pt x="30313" y="0"/>
                    </a:cubicBezTo>
                    <a:close/>
                  </a:path>
                </a:pathLst>
              </a:custGeom>
              <a:gradFill rotWithShape="1">
                <a:gsLst>
                  <a:gs pos="0">
                    <a:srgbClr val="000000">
                      <a:alpha val="100000"/>
                    </a:srgbClr>
                  </a:gs>
                  <a:gs pos="100000">
                    <a:srgbClr val="3533CD">
                      <a:alpha val="100000"/>
                    </a:srgbClr>
                  </a:gs>
                </a:gsLst>
                <a:lin ang="0"/>
              </a:gradFill>
              <a:ln cap="rnd">
                <a:noFill/>
                <a:prstDash val="solid"/>
                <a:round/>
              </a:ln>
            </p:spPr>
          </p:sp>
          <p:sp>
            <p:nvSpPr>
              <p:cNvPr id="46" name="TextBox 46"/>
              <p:cNvSpPr txBox="1"/>
              <p:nvPr/>
            </p:nvSpPr>
            <p:spPr>
              <a:xfrm>
                <a:off x="0" y="19050"/>
                <a:ext cx="1417549" cy="198159"/>
              </a:xfrm>
              <a:prstGeom prst="rect">
                <a:avLst/>
              </a:prstGeom>
            </p:spPr>
            <p:txBody>
              <a:bodyPr lIns="50139" tIns="50139" rIns="50139" bIns="50139" rtlCol="0" anchor="ctr"/>
              <a:lstStyle/>
              <a:p>
                <a:pPr algn="ctr">
                  <a:lnSpc>
                    <a:spcPts val="1387"/>
                  </a:lnSpc>
                </a:pPr>
                <a:endParaRPr/>
              </a:p>
            </p:txBody>
          </p:sp>
        </p:grpSp>
        <p:sp>
          <p:nvSpPr>
            <p:cNvPr id="47" name="TextBox 47"/>
            <p:cNvSpPr txBox="1"/>
            <p:nvPr/>
          </p:nvSpPr>
          <p:spPr>
            <a:xfrm>
              <a:off x="376429" y="-138761"/>
              <a:ext cx="6551164" cy="1173253"/>
            </a:xfrm>
            <a:prstGeom prst="rect">
              <a:avLst/>
            </a:prstGeom>
          </p:spPr>
          <p:txBody>
            <a:bodyPr lIns="0" tIns="0" rIns="0" bIns="0" rtlCol="0" anchor="t">
              <a:spAutoFit/>
            </a:bodyPr>
            <a:lstStyle/>
            <a:p>
              <a:pPr algn="r" rtl="1">
                <a:lnSpc>
                  <a:spcPts val="3947"/>
                </a:lnSpc>
              </a:pPr>
              <a:r>
                <a:rPr lang="ar-EG" sz="1578" b="1">
                  <a:solidFill>
                    <a:srgbClr val="FFFFFF"/>
                  </a:solidFill>
                  <a:latin typeface="Droid Arabic Kufi Bold"/>
                  <a:ea typeface="Droid Arabic Kufi Bold"/>
                  <a:cs typeface="Droid Arabic Kufi Bold"/>
                  <a:sym typeface="Droid Arabic Kufi Bold"/>
                  <a:rtl/>
                </a:rPr>
                <a:t>مساحة جديدة من التشققات وصلت إلى </a:t>
              </a:r>
              <a:r>
                <a:rPr lang="en-US" sz="1578" b="1">
                  <a:solidFill>
                    <a:srgbClr val="17E3B2"/>
                  </a:solidFill>
                  <a:latin typeface="Droid Arabic Kufi Bold"/>
                  <a:ea typeface="Droid Arabic Kufi Bold"/>
                  <a:cs typeface="Droid Arabic Kufi Bold"/>
                  <a:sym typeface="Droid Arabic Kufi Bold"/>
                </a:rPr>
                <a:t>46,452</a:t>
              </a:r>
              <a:r>
                <a:rPr lang="ar-EG" sz="1578" b="1">
                  <a:solidFill>
                    <a:srgbClr val="17E3B2"/>
                  </a:solidFill>
                  <a:latin typeface="Droid Arabic Kufi Bold"/>
                  <a:ea typeface="Droid Arabic Kufi Bold"/>
                  <a:cs typeface="Droid Arabic Kufi Bold"/>
                  <a:sym typeface="Droid Arabic Kufi Bold"/>
                  <a:rtl/>
                </a:rPr>
                <a:t> م</a:t>
              </a:r>
              <a:r>
                <a:rPr lang="en-US" sz="1578" b="1">
                  <a:solidFill>
                    <a:srgbClr val="17E3B2"/>
                  </a:solidFill>
                  <a:latin typeface="Droid Arabic Kufi Bold"/>
                  <a:ea typeface="Droid Arabic Kufi Bold"/>
                  <a:cs typeface="Droid Arabic Kufi Bold"/>
                  <a:sym typeface="Droid Arabic Kufi Bold"/>
                </a:rPr>
                <a:t>²</a:t>
              </a:r>
              <a:r>
                <a:rPr lang="ar-EG" sz="1578" b="1">
                  <a:solidFill>
                    <a:srgbClr val="FFFFFF"/>
                  </a:solidFill>
                  <a:latin typeface="Droid Arabic Kufi Bold"/>
                  <a:ea typeface="Droid Arabic Kufi Bold"/>
                  <a:cs typeface="Droid Arabic Kufi Bold"/>
                  <a:sym typeface="Droid Arabic Kufi Bold"/>
                  <a:rtl/>
                </a:rPr>
                <a:t> في مارس </a:t>
              </a:r>
              <a:r>
                <a:rPr lang="en-US" sz="1578" b="1">
                  <a:solidFill>
                    <a:srgbClr val="17E3B2"/>
                  </a:solidFill>
                  <a:latin typeface="Droid Arabic Kufi Bold"/>
                  <a:ea typeface="Droid Arabic Kufi Bold"/>
                  <a:cs typeface="Droid Arabic Kufi Bold"/>
                  <a:sym typeface="Droid Arabic Kufi Bold"/>
                </a:rPr>
                <a:t>2022</a:t>
              </a:r>
              <a:r>
                <a:rPr lang="ar-EG" sz="1578" b="1">
                  <a:solidFill>
                    <a:srgbClr val="FFFFFF"/>
                  </a:solidFill>
                  <a:latin typeface="Droid Arabic Kufi Bold"/>
                  <a:ea typeface="Droid Arabic Kufi Bold"/>
                  <a:cs typeface="Droid Arabic Kufi Bold"/>
                  <a:sym typeface="Droid Arabic Kufi Bold"/>
                  <a:rtl/>
                </a:rPr>
                <a:t> </a:t>
              </a:r>
            </a:p>
          </p:txBody>
        </p:sp>
      </p:grpSp>
      <p:grpSp>
        <p:nvGrpSpPr>
          <p:cNvPr id="48" name="Group 48"/>
          <p:cNvGrpSpPr/>
          <p:nvPr/>
        </p:nvGrpSpPr>
        <p:grpSpPr>
          <a:xfrm rot="-10800000">
            <a:off x="2422538" y="4588230"/>
            <a:ext cx="5363349" cy="821817"/>
            <a:chOff x="0" y="0"/>
            <a:chExt cx="1417549" cy="217209"/>
          </a:xfrm>
        </p:grpSpPr>
        <p:sp>
          <p:nvSpPr>
            <p:cNvPr id="49" name="Freeform 49"/>
            <p:cNvSpPr/>
            <p:nvPr/>
          </p:nvSpPr>
          <p:spPr>
            <a:xfrm>
              <a:off x="0" y="0"/>
              <a:ext cx="1417549" cy="217209"/>
            </a:xfrm>
            <a:custGeom>
              <a:avLst/>
              <a:gdLst/>
              <a:ahLst/>
              <a:cxnLst/>
              <a:rect l="l" t="t" r="r" b="b"/>
              <a:pathLst>
                <a:path w="1417549" h="217209">
                  <a:moveTo>
                    <a:pt x="30313" y="0"/>
                  </a:moveTo>
                  <a:lnTo>
                    <a:pt x="1387236" y="0"/>
                  </a:lnTo>
                  <a:cubicBezTo>
                    <a:pt x="1403978" y="0"/>
                    <a:pt x="1417549" y="13572"/>
                    <a:pt x="1417549" y="30313"/>
                  </a:cubicBezTo>
                  <a:lnTo>
                    <a:pt x="1417549" y="186895"/>
                  </a:lnTo>
                  <a:cubicBezTo>
                    <a:pt x="1417549" y="194935"/>
                    <a:pt x="1414356" y="202645"/>
                    <a:pt x="1408671" y="208330"/>
                  </a:cubicBezTo>
                  <a:cubicBezTo>
                    <a:pt x="1402986" y="214015"/>
                    <a:pt x="1395276" y="217209"/>
                    <a:pt x="1387236" y="217209"/>
                  </a:cubicBezTo>
                  <a:lnTo>
                    <a:pt x="30313" y="217209"/>
                  </a:lnTo>
                  <a:cubicBezTo>
                    <a:pt x="22274" y="217209"/>
                    <a:pt x="14563" y="214015"/>
                    <a:pt x="8879" y="208330"/>
                  </a:cubicBezTo>
                  <a:cubicBezTo>
                    <a:pt x="3194" y="202645"/>
                    <a:pt x="0" y="194935"/>
                    <a:pt x="0" y="186895"/>
                  </a:cubicBezTo>
                  <a:lnTo>
                    <a:pt x="0" y="30313"/>
                  </a:lnTo>
                  <a:cubicBezTo>
                    <a:pt x="0" y="22274"/>
                    <a:pt x="3194" y="14563"/>
                    <a:pt x="8879" y="8879"/>
                  </a:cubicBezTo>
                  <a:cubicBezTo>
                    <a:pt x="14563" y="3194"/>
                    <a:pt x="22274" y="0"/>
                    <a:pt x="30313" y="0"/>
                  </a:cubicBezTo>
                  <a:close/>
                </a:path>
              </a:pathLst>
            </a:custGeom>
            <a:gradFill rotWithShape="1">
              <a:gsLst>
                <a:gs pos="0">
                  <a:srgbClr val="0097B2">
                    <a:alpha val="100000"/>
                  </a:srgbClr>
                </a:gs>
                <a:gs pos="100000">
                  <a:srgbClr val="7ED957">
                    <a:alpha val="100000"/>
                  </a:srgbClr>
                </a:gs>
              </a:gsLst>
              <a:lin ang="0"/>
            </a:gradFill>
            <a:ln cap="rnd">
              <a:noFill/>
              <a:prstDash val="solid"/>
              <a:round/>
            </a:ln>
          </p:spPr>
        </p:sp>
        <p:sp>
          <p:nvSpPr>
            <p:cNvPr id="50" name="TextBox 50"/>
            <p:cNvSpPr txBox="1"/>
            <p:nvPr/>
          </p:nvSpPr>
          <p:spPr>
            <a:xfrm>
              <a:off x="0" y="19050"/>
              <a:ext cx="1417549" cy="198159"/>
            </a:xfrm>
            <a:prstGeom prst="rect">
              <a:avLst/>
            </a:prstGeom>
          </p:spPr>
          <p:txBody>
            <a:bodyPr lIns="50139" tIns="50139" rIns="50139" bIns="50139" rtlCol="0" anchor="ctr"/>
            <a:lstStyle/>
            <a:p>
              <a:pPr algn="ctr">
                <a:lnSpc>
                  <a:spcPts val="1387"/>
                </a:lnSpc>
              </a:pPr>
              <a:endParaRPr/>
            </a:p>
          </p:txBody>
        </p:sp>
      </p:grpSp>
      <p:sp>
        <p:nvSpPr>
          <p:cNvPr id="51" name="TextBox 51"/>
          <p:cNvSpPr txBox="1"/>
          <p:nvPr/>
        </p:nvSpPr>
        <p:spPr>
          <a:xfrm>
            <a:off x="1946836" y="4539076"/>
            <a:ext cx="5631086" cy="832870"/>
          </a:xfrm>
          <a:prstGeom prst="rect">
            <a:avLst/>
          </a:prstGeom>
        </p:spPr>
        <p:txBody>
          <a:bodyPr lIns="0" tIns="0" rIns="0" bIns="0" rtlCol="0" anchor="t">
            <a:spAutoFit/>
          </a:bodyPr>
          <a:lstStyle/>
          <a:p>
            <a:pPr algn="r" rtl="1">
              <a:lnSpc>
                <a:spcPts val="3549"/>
              </a:lnSpc>
            </a:pPr>
            <a:r>
              <a:rPr lang="ar-EG" sz="1419" b="1">
                <a:solidFill>
                  <a:srgbClr val="051D40"/>
                </a:solidFill>
                <a:latin typeface="Droid Arabic Kufi Bold"/>
                <a:ea typeface="Droid Arabic Kufi Bold"/>
                <a:cs typeface="Droid Arabic Kufi Bold"/>
                <a:sym typeface="Droid Arabic Kufi Bold"/>
                <a:rtl/>
              </a:rPr>
              <a:t> </a:t>
            </a:r>
            <a:r>
              <a:rPr lang="en-US" sz="1419" b="1">
                <a:solidFill>
                  <a:srgbClr val="051D40"/>
                </a:solidFill>
                <a:latin typeface="Droid Arabic Kufi Bold"/>
                <a:ea typeface="Droid Arabic Kufi Bold"/>
                <a:cs typeface="Droid Arabic Kufi Bold"/>
                <a:sym typeface="Droid Arabic Kufi Bold"/>
              </a:rPr>
              <a:t>167,539</a:t>
            </a:r>
            <a:r>
              <a:rPr lang="ar-EG" sz="1419" b="1">
                <a:solidFill>
                  <a:srgbClr val="051D40"/>
                </a:solidFill>
                <a:latin typeface="Droid Arabic Kufi Bold"/>
                <a:ea typeface="Droid Arabic Kufi Bold"/>
                <a:cs typeface="Droid Arabic Kufi Bold"/>
                <a:sym typeface="Droid Arabic Kufi Bold"/>
                <a:rtl/>
              </a:rPr>
              <a:t> </a:t>
            </a:r>
            <a:r>
              <a:rPr lang="ar-EG" sz="1419" b="1">
                <a:solidFill>
                  <a:srgbClr val="FCF7F6"/>
                </a:solidFill>
                <a:latin typeface="Droid Arabic Kufi Bold"/>
                <a:ea typeface="Droid Arabic Kufi Bold"/>
                <a:cs typeface="Droid Arabic Kufi Bold"/>
                <a:sym typeface="Droid Arabic Kufi Bold"/>
                <a:rtl/>
              </a:rPr>
              <a:t>بلاغًا حول التشوه البصري لدى أمانة منطقة</a:t>
            </a:r>
          </a:p>
          <a:p>
            <a:pPr algn="r" rtl="1">
              <a:lnSpc>
                <a:spcPts val="3549"/>
              </a:lnSpc>
            </a:pPr>
            <a:r>
              <a:rPr lang="ar-EG" sz="1419" b="1">
                <a:solidFill>
                  <a:srgbClr val="FCF7F6"/>
                </a:solidFill>
                <a:latin typeface="Droid Arabic Kufi Bold"/>
                <a:ea typeface="Droid Arabic Kufi Bold"/>
                <a:cs typeface="Droid Arabic Kufi Bold"/>
                <a:sym typeface="Droid Arabic Kufi Bold"/>
                <a:rtl/>
              </a:rPr>
              <a:t> عسير حتى </a:t>
            </a:r>
            <a:r>
              <a:rPr lang="en-US" sz="1419" b="1">
                <a:solidFill>
                  <a:srgbClr val="051D40"/>
                </a:solidFill>
                <a:latin typeface="Droid Arabic Kufi Bold"/>
                <a:ea typeface="Droid Arabic Kufi Bold"/>
                <a:cs typeface="Droid Arabic Kufi Bold"/>
                <a:sym typeface="Droid Arabic Kufi Bold"/>
              </a:rPr>
              <a:t>2025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4725380" y="-1973030"/>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17447941" y="1610928"/>
            <a:ext cx="5246522" cy="7495031"/>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3234764" y="-268662"/>
            <a:ext cx="4365577" cy="2405689"/>
            <a:chOff x="0" y="0"/>
            <a:chExt cx="5820769" cy="3207586"/>
          </a:xfrm>
        </p:grpSpPr>
        <p:grpSp>
          <p:nvGrpSpPr>
            <p:cNvPr id="7" name="Group 7"/>
            <p:cNvGrpSpPr/>
            <p:nvPr/>
          </p:nvGrpSpPr>
          <p:grpSpPr>
            <a:xfrm>
              <a:off x="3575459" y="0"/>
              <a:ext cx="2245310" cy="3207586"/>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0" y="1371689"/>
              <a:ext cx="1122655" cy="11226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11" name="Group 11"/>
          <p:cNvGrpSpPr/>
          <p:nvPr/>
        </p:nvGrpSpPr>
        <p:grpSpPr>
          <a:xfrm>
            <a:off x="14120891" y="9021195"/>
            <a:ext cx="3479450" cy="1079521"/>
            <a:chOff x="0" y="0"/>
            <a:chExt cx="8688406" cy="2695631"/>
          </a:xfrm>
        </p:grpSpPr>
        <p:sp>
          <p:nvSpPr>
            <p:cNvPr id="12" name="Freeform 12"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3"/>
              <a:stretch>
                <a:fillRect t="-6429" b="-6427"/>
              </a:stretch>
            </a:blipFill>
          </p:spPr>
        </p:sp>
      </p:grpSp>
      <p:grpSp>
        <p:nvGrpSpPr>
          <p:cNvPr id="13" name="Group 13"/>
          <p:cNvGrpSpPr/>
          <p:nvPr/>
        </p:nvGrpSpPr>
        <p:grpSpPr>
          <a:xfrm>
            <a:off x="742210" y="695722"/>
            <a:ext cx="999009" cy="1441305"/>
            <a:chOff x="0" y="0"/>
            <a:chExt cx="1332012" cy="1921740"/>
          </a:xfrm>
        </p:grpSpPr>
        <p:sp>
          <p:nvSpPr>
            <p:cNvPr id="14" name="Freeform 14"/>
            <p:cNvSpPr/>
            <p:nvPr/>
          </p:nvSpPr>
          <p:spPr>
            <a:xfrm>
              <a:off x="20560" y="0"/>
              <a:ext cx="1311452" cy="1311452"/>
            </a:xfrm>
            <a:custGeom>
              <a:avLst/>
              <a:gdLst/>
              <a:ahLst/>
              <a:cxnLst/>
              <a:rect l="l" t="t" r="r" b="b"/>
              <a:pathLst>
                <a:path w="1311452" h="1311452">
                  <a:moveTo>
                    <a:pt x="0" y="0"/>
                  </a:moveTo>
                  <a:lnTo>
                    <a:pt x="1311452" y="0"/>
                  </a:lnTo>
                  <a:lnTo>
                    <a:pt x="1311452" y="1311452"/>
                  </a:lnTo>
                  <a:lnTo>
                    <a:pt x="0" y="1311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700000">
              <a:off x="189629" y="816502"/>
              <a:ext cx="915609" cy="915609"/>
            </a:xfrm>
            <a:custGeom>
              <a:avLst/>
              <a:gdLst/>
              <a:ahLst/>
              <a:cxnLst/>
              <a:rect l="l" t="t" r="r" b="b"/>
              <a:pathLst>
                <a:path w="915609" h="915609">
                  <a:moveTo>
                    <a:pt x="0" y="0"/>
                  </a:moveTo>
                  <a:lnTo>
                    <a:pt x="915609" y="0"/>
                  </a:lnTo>
                  <a:lnTo>
                    <a:pt x="915609" y="915609"/>
                  </a:lnTo>
                  <a:lnTo>
                    <a:pt x="0" y="91560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sp>
        <p:nvSpPr>
          <p:cNvPr id="16" name="Freeform 16"/>
          <p:cNvSpPr/>
          <p:nvPr/>
        </p:nvSpPr>
        <p:spPr>
          <a:xfrm>
            <a:off x="825812" y="3393962"/>
            <a:ext cx="8318188" cy="5001199"/>
          </a:xfrm>
          <a:custGeom>
            <a:avLst/>
            <a:gdLst/>
            <a:ahLst/>
            <a:cxnLst/>
            <a:rect l="l" t="t" r="r" b="b"/>
            <a:pathLst>
              <a:path w="8318188" h="5001199">
                <a:moveTo>
                  <a:pt x="0" y="0"/>
                </a:moveTo>
                <a:lnTo>
                  <a:pt x="8318188" y="0"/>
                </a:lnTo>
                <a:lnTo>
                  <a:pt x="8318188" y="5001199"/>
                </a:lnTo>
                <a:lnTo>
                  <a:pt x="0" y="5001199"/>
                </a:lnTo>
                <a:lnTo>
                  <a:pt x="0" y="0"/>
                </a:lnTo>
                <a:close/>
              </a:path>
            </a:pathLst>
          </a:custGeom>
          <a:blipFill>
            <a:blip r:embed="rId8"/>
            <a:stretch>
              <a:fillRect b="-399"/>
            </a:stretch>
          </a:blipFill>
          <a:ln cap="rnd">
            <a:noFill/>
            <a:prstDash val="sysDot"/>
            <a:round/>
          </a:ln>
        </p:spPr>
      </p:sp>
      <p:sp>
        <p:nvSpPr>
          <p:cNvPr id="17" name="TextBox 17"/>
          <p:cNvSpPr txBox="1"/>
          <p:nvPr/>
        </p:nvSpPr>
        <p:spPr>
          <a:xfrm>
            <a:off x="3561972" y="-208258"/>
            <a:ext cx="11352697" cy="2647774"/>
          </a:xfrm>
          <a:prstGeom prst="rect">
            <a:avLst/>
          </a:prstGeom>
        </p:spPr>
        <p:txBody>
          <a:bodyPr lIns="0" tIns="0" rIns="0" bIns="0" rtlCol="0" anchor="t">
            <a:spAutoFit/>
          </a:bodyPr>
          <a:lstStyle/>
          <a:p>
            <a:pPr algn="ctr" rtl="1">
              <a:lnSpc>
                <a:spcPts val="23487"/>
              </a:lnSpc>
            </a:pPr>
            <a:r>
              <a:rPr lang="ar-EG" sz="10924" b="1">
                <a:solidFill>
                  <a:srgbClr val="FFFFFF"/>
                </a:solidFill>
                <a:latin typeface="Droid Arabic Kufi Bold"/>
                <a:ea typeface="Droid Arabic Kufi Bold"/>
                <a:cs typeface="Droid Arabic Kufi Bold"/>
                <a:sym typeface="Droid Arabic Kufi Bold"/>
                <a:rtl/>
              </a:rPr>
              <a:t>مَـــسَـــارِن</a:t>
            </a:r>
          </a:p>
        </p:txBody>
      </p:sp>
      <p:sp>
        <p:nvSpPr>
          <p:cNvPr id="18" name="TextBox 18"/>
          <p:cNvSpPr txBox="1"/>
          <p:nvPr/>
        </p:nvSpPr>
        <p:spPr>
          <a:xfrm>
            <a:off x="12441075" y="733425"/>
            <a:ext cx="5952955" cy="771525"/>
          </a:xfrm>
          <a:prstGeom prst="rect">
            <a:avLst/>
          </a:prstGeom>
        </p:spPr>
        <p:txBody>
          <a:bodyPr lIns="0" tIns="0" rIns="0" bIns="0" rtlCol="0" anchor="t">
            <a:spAutoFit/>
          </a:bodyPr>
          <a:lstStyle/>
          <a:p>
            <a:pPr marL="0" lvl="0" indent="0" algn="ctr" rtl="1">
              <a:lnSpc>
                <a:spcPts val="6120"/>
              </a:lnSpc>
              <a:spcBef>
                <a:spcPct val="0"/>
              </a:spcBef>
            </a:pPr>
            <a:r>
              <a:rPr lang="ar-EG" sz="5100" b="1">
                <a:solidFill>
                  <a:srgbClr val="FFFFFF"/>
                </a:solidFill>
                <a:latin typeface="Droid Arabic Kufi Bold"/>
                <a:ea typeface="Droid Arabic Kufi Bold"/>
                <a:cs typeface="Droid Arabic Kufi Bold"/>
                <a:sym typeface="Droid Arabic Kufi Bold"/>
                <a:rtl/>
              </a:rPr>
              <a:t>الحل المبتكر </a:t>
            </a:r>
          </a:p>
        </p:txBody>
      </p:sp>
      <p:grpSp>
        <p:nvGrpSpPr>
          <p:cNvPr id="19" name="Group 19"/>
          <p:cNvGrpSpPr/>
          <p:nvPr/>
        </p:nvGrpSpPr>
        <p:grpSpPr>
          <a:xfrm>
            <a:off x="10022901" y="3212893"/>
            <a:ext cx="6953168" cy="5182269"/>
            <a:chOff x="0" y="0"/>
            <a:chExt cx="9270890" cy="6909691"/>
          </a:xfrm>
        </p:grpSpPr>
        <p:grpSp>
          <p:nvGrpSpPr>
            <p:cNvPr id="20" name="Group 20"/>
            <p:cNvGrpSpPr/>
            <p:nvPr/>
          </p:nvGrpSpPr>
          <p:grpSpPr>
            <a:xfrm rot="-10800000">
              <a:off x="0" y="0"/>
              <a:ext cx="9270890" cy="6909691"/>
              <a:chOff x="0" y="0"/>
              <a:chExt cx="1831287" cy="1364877"/>
            </a:xfrm>
          </p:grpSpPr>
          <p:sp>
            <p:nvSpPr>
              <p:cNvPr id="21" name="Freeform 21"/>
              <p:cNvSpPr/>
              <p:nvPr/>
            </p:nvSpPr>
            <p:spPr>
              <a:xfrm>
                <a:off x="0" y="0"/>
                <a:ext cx="1831287" cy="1364877"/>
              </a:xfrm>
              <a:custGeom>
                <a:avLst/>
                <a:gdLst/>
                <a:ahLst/>
                <a:cxnLst/>
                <a:rect l="l" t="t" r="r" b="b"/>
                <a:pathLst>
                  <a:path w="1831287" h="1364877">
                    <a:moveTo>
                      <a:pt x="56785" y="0"/>
                    </a:moveTo>
                    <a:lnTo>
                      <a:pt x="1774502" y="0"/>
                    </a:lnTo>
                    <a:cubicBezTo>
                      <a:pt x="1789562" y="0"/>
                      <a:pt x="1804006" y="5983"/>
                      <a:pt x="1814655" y="16632"/>
                    </a:cubicBezTo>
                    <a:cubicBezTo>
                      <a:pt x="1825304" y="27281"/>
                      <a:pt x="1831287" y="41725"/>
                      <a:pt x="1831287" y="56785"/>
                    </a:cubicBezTo>
                    <a:lnTo>
                      <a:pt x="1831287" y="1308092"/>
                    </a:lnTo>
                    <a:cubicBezTo>
                      <a:pt x="1831287" y="1323152"/>
                      <a:pt x="1825304" y="1337596"/>
                      <a:pt x="1814655" y="1348245"/>
                    </a:cubicBezTo>
                    <a:cubicBezTo>
                      <a:pt x="1804006" y="1358895"/>
                      <a:pt x="1789562" y="1364877"/>
                      <a:pt x="1774502" y="1364877"/>
                    </a:cubicBezTo>
                    <a:lnTo>
                      <a:pt x="56785" y="1364877"/>
                    </a:lnTo>
                    <a:cubicBezTo>
                      <a:pt x="25424" y="1364877"/>
                      <a:pt x="0" y="1339454"/>
                      <a:pt x="0" y="1308092"/>
                    </a:cubicBezTo>
                    <a:lnTo>
                      <a:pt x="0" y="56785"/>
                    </a:lnTo>
                    <a:cubicBezTo>
                      <a:pt x="0" y="41725"/>
                      <a:pt x="5983" y="27281"/>
                      <a:pt x="16632" y="16632"/>
                    </a:cubicBezTo>
                    <a:cubicBezTo>
                      <a:pt x="27281" y="5983"/>
                      <a:pt x="41725" y="0"/>
                      <a:pt x="56785" y="0"/>
                    </a:cubicBezTo>
                    <a:close/>
                  </a:path>
                </a:pathLst>
              </a:custGeom>
              <a:gradFill rotWithShape="1">
                <a:gsLst>
                  <a:gs pos="0">
                    <a:srgbClr val="0097B2">
                      <a:alpha val="100000"/>
                    </a:srgbClr>
                  </a:gs>
                  <a:gs pos="100000">
                    <a:srgbClr val="7ED957">
                      <a:alpha val="100000"/>
                    </a:srgbClr>
                  </a:gs>
                </a:gsLst>
                <a:lin ang="0"/>
              </a:gradFill>
            </p:spPr>
          </p:sp>
          <p:sp>
            <p:nvSpPr>
              <p:cNvPr id="22" name="TextBox 22"/>
              <p:cNvSpPr txBox="1"/>
              <p:nvPr/>
            </p:nvSpPr>
            <p:spPr>
              <a:xfrm>
                <a:off x="0" y="19050"/>
                <a:ext cx="1831287" cy="1345827"/>
              </a:xfrm>
              <a:prstGeom prst="rect">
                <a:avLst/>
              </a:prstGeom>
            </p:spPr>
            <p:txBody>
              <a:bodyPr lIns="50800" tIns="50800" rIns="50800" bIns="50800" rtlCol="0" anchor="ctr"/>
              <a:lstStyle/>
              <a:p>
                <a:pPr algn="ctr">
                  <a:lnSpc>
                    <a:spcPts val="1387"/>
                  </a:lnSpc>
                </a:pPr>
                <a:endParaRPr/>
              </a:p>
            </p:txBody>
          </p:sp>
        </p:grpSp>
        <p:sp>
          <p:nvSpPr>
            <p:cNvPr id="23" name="TextBox 23"/>
            <p:cNvSpPr txBox="1"/>
            <p:nvPr/>
          </p:nvSpPr>
          <p:spPr>
            <a:xfrm>
              <a:off x="348591" y="191246"/>
              <a:ext cx="8573707" cy="6016417"/>
            </a:xfrm>
            <a:prstGeom prst="rect">
              <a:avLst/>
            </a:prstGeom>
          </p:spPr>
          <p:txBody>
            <a:bodyPr lIns="0" tIns="0" rIns="0" bIns="0" rtlCol="0" anchor="t">
              <a:spAutoFit/>
            </a:bodyPr>
            <a:lstStyle/>
            <a:p>
              <a:pPr algn="r" rtl="1">
                <a:lnSpc>
                  <a:spcPts val="6204"/>
                </a:lnSpc>
              </a:pPr>
              <a:r>
                <a:rPr lang="ar-EG" sz="2481">
                  <a:solidFill>
                    <a:srgbClr val="FFFFFF"/>
                  </a:solidFill>
                  <a:latin typeface="Droid Arabic Kufi"/>
                  <a:ea typeface="Droid Arabic Kufi"/>
                  <a:cs typeface="Droid Arabic Kufi"/>
                  <a:sym typeface="Droid Arabic Kufi"/>
                  <a:rtl/>
                </a:rPr>
                <a:t>"</a:t>
              </a:r>
              <a:r>
                <a:rPr lang="ar-EG" sz="2481" b="1">
                  <a:solidFill>
                    <a:srgbClr val="022941"/>
                  </a:solidFill>
                  <a:latin typeface="Droid Arabic Kufi Bold"/>
                  <a:ea typeface="Droid Arabic Kufi Bold"/>
                  <a:cs typeface="Droid Arabic Kufi Bold"/>
                  <a:sym typeface="Droid Arabic Kufi Bold"/>
                  <a:rtl/>
                </a:rPr>
                <a:t>مَسَارِن</a:t>
              </a:r>
              <a:r>
                <a:rPr lang="ar-EG" sz="2481">
                  <a:solidFill>
                    <a:srgbClr val="FFFFFF"/>
                  </a:solidFill>
                  <a:latin typeface="Droid Arabic Kufi"/>
                  <a:ea typeface="Droid Arabic Kufi"/>
                  <a:cs typeface="Droid Arabic Kufi"/>
                  <a:sym typeface="Droid Arabic Kufi"/>
                  <a:rtl/>
                </a:rPr>
                <a:t>" هو أول نظام وطني ذكي يُزرع داخل الطرق لرصد حالتها من الداخل لحظيًا، باستخدام ألياف بصرية وذكاء اصطناعي تنبؤي يرصد الاهتزاز، والضغط، ويُصدر تنبيهات مبكرة قبل حدوث أي تلف ،يبدأ من عسير لتوافقه مع تضاريسها الجبلية وطبيعتها القاسية...</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3387164" y="-116262"/>
            <a:ext cx="4365577" cy="2405689"/>
            <a:chOff x="0" y="0"/>
            <a:chExt cx="5820769" cy="3207586"/>
          </a:xfrm>
        </p:grpSpPr>
        <p:grpSp>
          <p:nvGrpSpPr>
            <p:cNvPr id="7" name="Group 7"/>
            <p:cNvGrpSpPr/>
            <p:nvPr/>
          </p:nvGrpSpPr>
          <p:grpSpPr>
            <a:xfrm>
              <a:off x="3575459" y="0"/>
              <a:ext cx="2245310" cy="3207586"/>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0" y="1371689"/>
              <a:ext cx="1122655" cy="11226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11" name="Group 11"/>
          <p:cNvGrpSpPr/>
          <p:nvPr/>
        </p:nvGrpSpPr>
        <p:grpSpPr>
          <a:xfrm>
            <a:off x="14776263" y="9152560"/>
            <a:ext cx="2899119" cy="899469"/>
            <a:chOff x="0" y="0"/>
            <a:chExt cx="8688406" cy="2695631"/>
          </a:xfrm>
        </p:grpSpPr>
        <p:sp>
          <p:nvSpPr>
            <p:cNvPr id="12" name="Freeform 12"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3"/>
              <a:stretch>
                <a:fillRect t="-6429" b="-6427"/>
              </a:stretch>
            </a:blipFill>
          </p:spPr>
        </p:sp>
      </p:grpSp>
      <p:grpSp>
        <p:nvGrpSpPr>
          <p:cNvPr id="13" name="Group 13"/>
          <p:cNvGrpSpPr/>
          <p:nvPr/>
        </p:nvGrpSpPr>
        <p:grpSpPr>
          <a:xfrm>
            <a:off x="1028700" y="278419"/>
            <a:ext cx="1120321" cy="1616326"/>
            <a:chOff x="0" y="0"/>
            <a:chExt cx="1493761" cy="2155102"/>
          </a:xfrm>
        </p:grpSpPr>
        <p:sp>
          <p:nvSpPr>
            <p:cNvPr id="14" name="Freeform 14"/>
            <p:cNvSpPr/>
            <p:nvPr/>
          </p:nvSpPr>
          <p:spPr>
            <a:xfrm>
              <a:off x="23056" y="0"/>
              <a:ext cx="1470705" cy="1470705"/>
            </a:xfrm>
            <a:custGeom>
              <a:avLst/>
              <a:gdLst/>
              <a:ahLst/>
              <a:cxnLst/>
              <a:rect l="l" t="t" r="r" b="b"/>
              <a:pathLst>
                <a:path w="1470705" h="1470705">
                  <a:moveTo>
                    <a:pt x="0" y="0"/>
                  </a:moveTo>
                  <a:lnTo>
                    <a:pt x="1470705" y="0"/>
                  </a:lnTo>
                  <a:lnTo>
                    <a:pt x="1470705" y="1470705"/>
                  </a:lnTo>
                  <a:lnTo>
                    <a:pt x="0" y="1470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2700000">
              <a:off x="212656" y="915652"/>
              <a:ext cx="1026794" cy="1026794"/>
            </a:xfrm>
            <a:custGeom>
              <a:avLst/>
              <a:gdLst/>
              <a:ahLst/>
              <a:cxnLst/>
              <a:rect l="l" t="t" r="r" b="b"/>
              <a:pathLst>
                <a:path w="1026794" h="1026794">
                  <a:moveTo>
                    <a:pt x="0" y="0"/>
                  </a:moveTo>
                  <a:lnTo>
                    <a:pt x="1026794" y="0"/>
                  </a:lnTo>
                  <a:lnTo>
                    <a:pt x="1026794" y="1026794"/>
                  </a:lnTo>
                  <a:lnTo>
                    <a:pt x="0" y="102679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sp>
        <p:nvSpPr>
          <p:cNvPr id="16" name="TextBox 16"/>
          <p:cNvSpPr txBox="1"/>
          <p:nvPr/>
        </p:nvSpPr>
        <p:spPr>
          <a:xfrm>
            <a:off x="11799786" y="719137"/>
            <a:ext cx="5952955" cy="619125"/>
          </a:xfrm>
          <a:prstGeom prst="rect">
            <a:avLst/>
          </a:prstGeom>
        </p:spPr>
        <p:txBody>
          <a:bodyPr lIns="0" tIns="0" rIns="0" bIns="0" rtlCol="0" anchor="t">
            <a:spAutoFit/>
          </a:bodyPr>
          <a:lstStyle/>
          <a:p>
            <a:pPr marL="0" lvl="0" indent="0" algn="ctr" rtl="1">
              <a:lnSpc>
                <a:spcPts val="4920"/>
              </a:lnSpc>
              <a:spcBef>
                <a:spcPct val="0"/>
              </a:spcBef>
            </a:pPr>
            <a:r>
              <a:rPr lang="ar-EG" sz="4100" b="1">
                <a:solidFill>
                  <a:srgbClr val="FFFFFF"/>
                </a:solidFill>
                <a:latin typeface="Droid Arabic Kufi Bold"/>
                <a:ea typeface="Droid Arabic Kufi Bold"/>
                <a:cs typeface="Droid Arabic Kufi Bold"/>
                <a:sym typeface="Droid Arabic Kufi Bold"/>
                <a:rtl/>
              </a:rPr>
              <a:t>التقنيات المستخدمة </a:t>
            </a:r>
          </a:p>
        </p:txBody>
      </p:sp>
      <p:sp>
        <p:nvSpPr>
          <p:cNvPr id="17" name="Freeform 17"/>
          <p:cNvSpPr/>
          <p:nvPr/>
        </p:nvSpPr>
        <p:spPr>
          <a:xfrm>
            <a:off x="5503420" y="1499897"/>
            <a:ext cx="7883744" cy="7890290"/>
          </a:xfrm>
          <a:custGeom>
            <a:avLst/>
            <a:gdLst/>
            <a:ahLst/>
            <a:cxnLst/>
            <a:rect l="l" t="t" r="r" b="b"/>
            <a:pathLst>
              <a:path w="7883744" h="7890290">
                <a:moveTo>
                  <a:pt x="0" y="0"/>
                </a:moveTo>
                <a:lnTo>
                  <a:pt x="7883744" y="0"/>
                </a:lnTo>
                <a:lnTo>
                  <a:pt x="7883744" y="7890290"/>
                </a:lnTo>
                <a:lnTo>
                  <a:pt x="0" y="7890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8" name="Group 18"/>
          <p:cNvGrpSpPr/>
          <p:nvPr/>
        </p:nvGrpSpPr>
        <p:grpSpPr>
          <a:xfrm>
            <a:off x="9854829" y="1411934"/>
            <a:ext cx="2417045" cy="2812561"/>
            <a:chOff x="0" y="0"/>
            <a:chExt cx="698500" cy="812800"/>
          </a:xfrm>
        </p:grpSpPr>
        <p:sp>
          <p:nvSpPr>
            <p:cNvPr id="19" name="Freeform 19"/>
            <p:cNvSpPr/>
            <p:nvPr/>
          </p:nvSpPr>
          <p:spPr>
            <a:xfrm>
              <a:off x="0" y="18500"/>
              <a:ext cx="698500" cy="775800"/>
            </a:xfrm>
            <a:custGeom>
              <a:avLst/>
              <a:gdLst/>
              <a:ahLst/>
              <a:cxnLst/>
              <a:rect l="l" t="t" r="r" b="b"/>
              <a:pathLst>
                <a:path w="698500" h="775800">
                  <a:moveTo>
                    <a:pt x="432523" y="29950"/>
                  </a:moveTo>
                  <a:lnTo>
                    <a:pt x="615227" y="136250"/>
                  </a:lnTo>
                  <a:cubicBezTo>
                    <a:pt x="666783" y="166247"/>
                    <a:pt x="698500" y="221394"/>
                    <a:pt x="698500" y="281042"/>
                  </a:cubicBezTo>
                  <a:lnTo>
                    <a:pt x="698500" y="494758"/>
                  </a:lnTo>
                  <a:cubicBezTo>
                    <a:pt x="698500" y="554405"/>
                    <a:pt x="666783" y="609553"/>
                    <a:pt x="615227" y="639550"/>
                  </a:cubicBezTo>
                  <a:lnTo>
                    <a:pt x="432523" y="745850"/>
                  </a:lnTo>
                  <a:cubicBezTo>
                    <a:pt x="381047" y="775800"/>
                    <a:pt x="317453" y="775800"/>
                    <a:pt x="265977" y="745850"/>
                  </a:cubicBezTo>
                  <a:lnTo>
                    <a:pt x="83273" y="639550"/>
                  </a:lnTo>
                  <a:cubicBezTo>
                    <a:pt x="31717" y="609553"/>
                    <a:pt x="0" y="554405"/>
                    <a:pt x="0" y="494758"/>
                  </a:cubicBezTo>
                  <a:lnTo>
                    <a:pt x="0" y="281042"/>
                  </a:lnTo>
                  <a:cubicBezTo>
                    <a:pt x="0" y="221394"/>
                    <a:pt x="31717" y="166247"/>
                    <a:pt x="83273" y="136250"/>
                  </a:cubicBezTo>
                  <a:lnTo>
                    <a:pt x="265977" y="29950"/>
                  </a:lnTo>
                  <a:cubicBezTo>
                    <a:pt x="317453" y="0"/>
                    <a:pt x="381047" y="0"/>
                    <a:pt x="432523" y="29950"/>
                  </a:cubicBezTo>
                  <a:close/>
                </a:path>
              </a:pathLst>
            </a:custGeom>
            <a:gradFill rotWithShape="1">
              <a:gsLst>
                <a:gs pos="0">
                  <a:srgbClr val="0097B2">
                    <a:alpha val="100000"/>
                  </a:srgbClr>
                </a:gs>
                <a:gs pos="100000">
                  <a:srgbClr val="7ED957">
                    <a:alpha val="100000"/>
                  </a:srgbClr>
                </a:gs>
              </a:gsLst>
              <a:lin ang="0"/>
            </a:gradFill>
          </p:spPr>
        </p:sp>
        <p:sp>
          <p:nvSpPr>
            <p:cNvPr id="20" name="TextBox 20"/>
            <p:cNvSpPr txBox="1"/>
            <p:nvPr/>
          </p:nvSpPr>
          <p:spPr>
            <a:xfrm>
              <a:off x="0" y="92075"/>
              <a:ext cx="698500" cy="581025"/>
            </a:xfrm>
            <a:prstGeom prst="rect">
              <a:avLst/>
            </a:prstGeom>
          </p:spPr>
          <p:txBody>
            <a:bodyPr lIns="50800" tIns="50800" rIns="50800" bIns="50800" rtlCol="0" anchor="ctr"/>
            <a:lstStyle/>
            <a:p>
              <a:pPr algn="ctr">
                <a:lnSpc>
                  <a:spcPts val="2605"/>
                </a:lnSpc>
              </a:pPr>
              <a:endParaRPr/>
            </a:p>
          </p:txBody>
        </p:sp>
      </p:grpSp>
      <p:grpSp>
        <p:nvGrpSpPr>
          <p:cNvPr id="21" name="Group 21"/>
          <p:cNvGrpSpPr/>
          <p:nvPr/>
        </p:nvGrpSpPr>
        <p:grpSpPr>
          <a:xfrm>
            <a:off x="9739338" y="6591280"/>
            <a:ext cx="2405310" cy="2798907"/>
            <a:chOff x="0" y="0"/>
            <a:chExt cx="698500" cy="812800"/>
          </a:xfrm>
        </p:grpSpPr>
        <p:sp>
          <p:nvSpPr>
            <p:cNvPr id="22" name="Freeform 22"/>
            <p:cNvSpPr/>
            <p:nvPr/>
          </p:nvSpPr>
          <p:spPr>
            <a:xfrm>
              <a:off x="0" y="18590"/>
              <a:ext cx="698500" cy="775619"/>
            </a:xfrm>
            <a:custGeom>
              <a:avLst/>
              <a:gdLst/>
              <a:ahLst/>
              <a:cxnLst/>
              <a:rect l="l" t="t" r="r" b="b"/>
              <a:pathLst>
                <a:path w="698500" h="775619">
                  <a:moveTo>
                    <a:pt x="432929" y="30096"/>
                  </a:moveTo>
                  <a:lnTo>
                    <a:pt x="614821" y="135924"/>
                  </a:lnTo>
                  <a:cubicBezTo>
                    <a:pt x="666628" y="166067"/>
                    <a:pt x="698500" y="221484"/>
                    <a:pt x="698500" y="281422"/>
                  </a:cubicBezTo>
                  <a:lnTo>
                    <a:pt x="698500" y="494198"/>
                  </a:lnTo>
                  <a:cubicBezTo>
                    <a:pt x="698500" y="554136"/>
                    <a:pt x="666628" y="609553"/>
                    <a:pt x="614821" y="639696"/>
                  </a:cubicBezTo>
                  <a:lnTo>
                    <a:pt x="432929" y="745524"/>
                  </a:lnTo>
                  <a:cubicBezTo>
                    <a:pt x="381202" y="775620"/>
                    <a:pt x="317298" y="775620"/>
                    <a:pt x="265571" y="745524"/>
                  </a:cubicBezTo>
                  <a:lnTo>
                    <a:pt x="83679" y="639696"/>
                  </a:lnTo>
                  <a:cubicBezTo>
                    <a:pt x="31872" y="609553"/>
                    <a:pt x="0" y="554136"/>
                    <a:pt x="0" y="494198"/>
                  </a:cubicBezTo>
                  <a:lnTo>
                    <a:pt x="0" y="281422"/>
                  </a:lnTo>
                  <a:cubicBezTo>
                    <a:pt x="0" y="221484"/>
                    <a:pt x="31872" y="166067"/>
                    <a:pt x="83679" y="135924"/>
                  </a:cubicBezTo>
                  <a:lnTo>
                    <a:pt x="265571" y="30096"/>
                  </a:lnTo>
                  <a:cubicBezTo>
                    <a:pt x="317298" y="0"/>
                    <a:pt x="381202" y="0"/>
                    <a:pt x="432929" y="30096"/>
                  </a:cubicBezTo>
                  <a:close/>
                </a:path>
              </a:pathLst>
            </a:custGeom>
            <a:gradFill rotWithShape="1">
              <a:gsLst>
                <a:gs pos="0">
                  <a:srgbClr val="0097B2">
                    <a:alpha val="100000"/>
                  </a:srgbClr>
                </a:gs>
                <a:gs pos="100000">
                  <a:srgbClr val="7ED957">
                    <a:alpha val="100000"/>
                  </a:srgbClr>
                </a:gs>
              </a:gsLst>
              <a:lin ang="0"/>
            </a:gradFill>
          </p:spPr>
        </p:sp>
        <p:sp>
          <p:nvSpPr>
            <p:cNvPr id="23" name="TextBox 23"/>
            <p:cNvSpPr txBox="1"/>
            <p:nvPr/>
          </p:nvSpPr>
          <p:spPr>
            <a:xfrm>
              <a:off x="0" y="92075"/>
              <a:ext cx="698500" cy="581025"/>
            </a:xfrm>
            <a:prstGeom prst="rect">
              <a:avLst/>
            </a:prstGeom>
          </p:spPr>
          <p:txBody>
            <a:bodyPr lIns="50800" tIns="50800" rIns="50800" bIns="50800" rtlCol="0" anchor="ctr"/>
            <a:lstStyle/>
            <a:p>
              <a:pPr algn="ctr">
                <a:lnSpc>
                  <a:spcPts val="2605"/>
                </a:lnSpc>
              </a:pPr>
              <a:endParaRPr/>
            </a:p>
          </p:txBody>
        </p:sp>
      </p:grpSp>
      <p:sp>
        <p:nvSpPr>
          <p:cNvPr id="24" name="Freeform 24"/>
          <p:cNvSpPr/>
          <p:nvPr/>
        </p:nvSpPr>
        <p:spPr>
          <a:xfrm>
            <a:off x="10484817" y="1894746"/>
            <a:ext cx="1207251" cy="1668050"/>
          </a:xfrm>
          <a:custGeom>
            <a:avLst/>
            <a:gdLst/>
            <a:ahLst/>
            <a:cxnLst/>
            <a:rect l="l" t="t" r="r" b="b"/>
            <a:pathLst>
              <a:path w="1207251" h="1668050">
                <a:moveTo>
                  <a:pt x="0" y="0"/>
                </a:moveTo>
                <a:lnTo>
                  <a:pt x="1207251" y="0"/>
                </a:lnTo>
                <a:lnTo>
                  <a:pt x="1207251" y="1668049"/>
                </a:lnTo>
                <a:lnTo>
                  <a:pt x="0" y="16680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5" name="Freeform 25"/>
          <p:cNvSpPr/>
          <p:nvPr/>
        </p:nvSpPr>
        <p:spPr>
          <a:xfrm>
            <a:off x="11379621" y="4837698"/>
            <a:ext cx="1591657" cy="1591657"/>
          </a:xfrm>
          <a:custGeom>
            <a:avLst/>
            <a:gdLst/>
            <a:ahLst/>
            <a:cxnLst/>
            <a:rect l="l" t="t" r="r" b="b"/>
            <a:pathLst>
              <a:path w="1591657" h="1591657">
                <a:moveTo>
                  <a:pt x="0" y="0"/>
                </a:moveTo>
                <a:lnTo>
                  <a:pt x="1591658" y="0"/>
                </a:lnTo>
                <a:lnTo>
                  <a:pt x="1591658" y="1591657"/>
                </a:lnTo>
                <a:lnTo>
                  <a:pt x="0" y="159165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Freeform 26"/>
          <p:cNvSpPr/>
          <p:nvPr/>
        </p:nvSpPr>
        <p:spPr>
          <a:xfrm>
            <a:off x="10363398" y="7463403"/>
            <a:ext cx="1328670" cy="1182516"/>
          </a:xfrm>
          <a:custGeom>
            <a:avLst/>
            <a:gdLst/>
            <a:ahLst/>
            <a:cxnLst/>
            <a:rect l="l" t="t" r="r" b="b"/>
            <a:pathLst>
              <a:path w="1328670" h="1182516">
                <a:moveTo>
                  <a:pt x="0" y="0"/>
                </a:moveTo>
                <a:lnTo>
                  <a:pt x="1328670" y="0"/>
                </a:lnTo>
                <a:lnTo>
                  <a:pt x="1328670" y="1182517"/>
                </a:lnTo>
                <a:lnTo>
                  <a:pt x="0" y="11825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a:off x="7338337" y="7409372"/>
            <a:ext cx="1297657" cy="1290579"/>
          </a:xfrm>
          <a:custGeom>
            <a:avLst/>
            <a:gdLst/>
            <a:ahLst/>
            <a:cxnLst/>
            <a:rect l="l" t="t" r="r" b="b"/>
            <a:pathLst>
              <a:path w="1297657" h="1290579">
                <a:moveTo>
                  <a:pt x="0" y="0"/>
                </a:moveTo>
                <a:lnTo>
                  <a:pt x="1297657" y="0"/>
                </a:lnTo>
                <a:lnTo>
                  <a:pt x="1297657" y="1290579"/>
                </a:lnTo>
                <a:lnTo>
                  <a:pt x="0" y="129057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8" name="Freeform 28"/>
          <p:cNvSpPr/>
          <p:nvPr/>
        </p:nvSpPr>
        <p:spPr>
          <a:xfrm>
            <a:off x="7067046" y="2297644"/>
            <a:ext cx="1840238" cy="1014618"/>
          </a:xfrm>
          <a:custGeom>
            <a:avLst/>
            <a:gdLst/>
            <a:ahLst/>
            <a:cxnLst/>
            <a:rect l="l" t="t" r="r" b="b"/>
            <a:pathLst>
              <a:path w="1840238" h="1014618">
                <a:moveTo>
                  <a:pt x="0" y="0"/>
                </a:moveTo>
                <a:lnTo>
                  <a:pt x="1840239" y="0"/>
                </a:lnTo>
                <a:lnTo>
                  <a:pt x="1840239" y="1014618"/>
                </a:lnTo>
                <a:lnTo>
                  <a:pt x="0" y="1014618"/>
                </a:lnTo>
                <a:lnTo>
                  <a:pt x="0" y="0"/>
                </a:lnTo>
                <a:close/>
              </a:path>
            </a:pathLst>
          </a:custGeom>
          <a:blipFill>
            <a:blip r:embed="rId18"/>
            <a:stretch>
              <a:fillRect l="-74504" r="-90"/>
            </a:stretch>
          </a:blipFill>
        </p:spPr>
      </p:sp>
      <p:sp>
        <p:nvSpPr>
          <p:cNvPr id="29" name="TextBox 29"/>
          <p:cNvSpPr txBox="1"/>
          <p:nvPr/>
        </p:nvSpPr>
        <p:spPr>
          <a:xfrm>
            <a:off x="5503420" y="1713771"/>
            <a:ext cx="10036130" cy="643862"/>
          </a:xfrm>
          <a:prstGeom prst="rect">
            <a:avLst/>
          </a:prstGeom>
        </p:spPr>
        <p:txBody>
          <a:bodyPr lIns="0" tIns="0" rIns="0" bIns="0" rtlCol="0" anchor="t">
            <a:spAutoFit/>
          </a:bodyPr>
          <a:lstStyle/>
          <a:p>
            <a:pPr algn="r" rtl="1">
              <a:lnSpc>
                <a:spcPts val="2511"/>
              </a:lnSpc>
            </a:pPr>
            <a:r>
              <a:rPr lang="ar-EG" sz="2093" b="1">
                <a:solidFill>
                  <a:srgbClr val="C1FF72"/>
                </a:solidFill>
                <a:latin typeface="IBM Plex Sans Arabic Bold"/>
                <a:ea typeface="IBM Plex Sans Arabic Bold"/>
                <a:cs typeface="IBM Plex Sans Arabic Bold"/>
                <a:sym typeface="IBM Plex Sans Arabic Bold"/>
                <a:rtl/>
              </a:rPr>
              <a:t>ألياف بصرية ذكية </a:t>
            </a:r>
          </a:p>
          <a:p>
            <a:pPr algn="r" rtl="1">
              <a:lnSpc>
                <a:spcPts val="2511"/>
              </a:lnSpc>
            </a:pPr>
            <a:r>
              <a:rPr lang="ar-EG" sz="2093" b="1">
                <a:solidFill>
                  <a:srgbClr val="C1FF72"/>
                </a:solidFill>
                <a:latin typeface="IBM Plex Sans Arabic Bold"/>
                <a:ea typeface="IBM Plex Sans Arabic Bold"/>
                <a:cs typeface="IBM Plex Sans Arabic Bold"/>
                <a:sym typeface="IBM Plex Sans Arabic Bold"/>
                <a:rtl/>
              </a:rPr>
              <a:t>(</a:t>
            </a:r>
            <a:r>
              <a:rPr lang="en-US" sz="2093" b="1">
                <a:solidFill>
                  <a:srgbClr val="C1FF72"/>
                </a:solidFill>
                <a:latin typeface="IBM Plex Sans Arabic Bold"/>
                <a:ea typeface="IBM Plex Sans Arabic Bold"/>
                <a:cs typeface="IBM Plex Sans Arabic Bold"/>
                <a:sym typeface="IBM Plex Sans Arabic Bold"/>
              </a:rPr>
              <a:t>Fiber Optic Sensors</a:t>
            </a:r>
            <a:r>
              <a:rPr lang="ar-EG" sz="2093" b="1">
                <a:solidFill>
                  <a:srgbClr val="C1FF72"/>
                </a:solidFill>
                <a:latin typeface="IBM Plex Sans Arabic Bold"/>
                <a:ea typeface="IBM Plex Sans Arabic Bold"/>
                <a:cs typeface="IBM Plex Sans Arabic Bold"/>
                <a:sym typeface="IBM Plex Sans Arabic Bold"/>
                <a:rtl/>
              </a:rPr>
              <a:t>)</a:t>
            </a:r>
          </a:p>
        </p:txBody>
      </p:sp>
      <p:sp>
        <p:nvSpPr>
          <p:cNvPr id="30" name="TextBox 30"/>
          <p:cNvSpPr txBox="1"/>
          <p:nvPr/>
        </p:nvSpPr>
        <p:spPr>
          <a:xfrm>
            <a:off x="12655582" y="2462408"/>
            <a:ext cx="2786590" cy="1850051"/>
          </a:xfrm>
          <a:prstGeom prst="rect">
            <a:avLst/>
          </a:prstGeom>
        </p:spPr>
        <p:txBody>
          <a:bodyPr lIns="0" tIns="0" rIns="0" bIns="0" rtlCol="0" anchor="t">
            <a:spAutoFit/>
          </a:bodyPr>
          <a:lstStyle/>
          <a:p>
            <a:pPr algn="r" rtl="1">
              <a:lnSpc>
                <a:spcPts val="2486"/>
              </a:lnSpc>
            </a:pPr>
            <a:r>
              <a:rPr lang="ar-EG" sz="1412" b="1">
                <a:solidFill>
                  <a:srgbClr val="FFFFFF"/>
                </a:solidFill>
                <a:latin typeface="Droid Arabic Kufi Bold"/>
                <a:ea typeface="Droid Arabic Kufi Bold"/>
                <a:cs typeface="Droid Arabic Kufi Bold"/>
                <a:sym typeface="Droid Arabic Kufi Bold"/>
                <a:rtl/>
              </a:rPr>
              <a:t>تُزرع داخل الطريق لرصد التغيرات الدقيقة مثل الاهتزاز، الضغط، والحرارة، وترسل البيانات فورًا للنظام.</a:t>
            </a:r>
          </a:p>
          <a:p>
            <a:pPr algn="r" rtl="1">
              <a:lnSpc>
                <a:spcPts val="2486"/>
              </a:lnSpc>
            </a:pPr>
            <a:endParaRPr lang="ar-EG" sz="1412" b="1">
              <a:solidFill>
                <a:srgbClr val="FFFFFF"/>
              </a:solidFill>
              <a:latin typeface="Droid Arabic Kufi Bold"/>
              <a:ea typeface="Droid Arabic Kufi Bold"/>
              <a:cs typeface="Droid Arabic Kufi Bold"/>
              <a:sym typeface="Droid Arabic Kufi Bold"/>
              <a:rtl/>
            </a:endParaRPr>
          </a:p>
          <a:p>
            <a:pPr algn="r" rtl="1">
              <a:lnSpc>
                <a:spcPts val="2486"/>
              </a:lnSpc>
            </a:pPr>
            <a:endParaRPr lang="ar-EG" sz="1412" b="1">
              <a:solidFill>
                <a:srgbClr val="FFFFFF"/>
              </a:solidFill>
              <a:latin typeface="Droid Arabic Kufi Bold"/>
              <a:ea typeface="Droid Arabic Kufi Bold"/>
              <a:cs typeface="Droid Arabic Kufi Bold"/>
              <a:sym typeface="Droid Arabic Kufi Bold"/>
              <a:rtl/>
            </a:endParaRPr>
          </a:p>
        </p:txBody>
      </p:sp>
      <p:sp>
        <p:nvSpPr>
          <p:cNvPr id="31" name="TextBox 31"/>
          <p:cNvSpPr txBox="1"/>
          <p:nvPr/>
        </p:nvSpPr>
        <p:spPr>
          <a:xfrm>
            <a:off x="5667520" y="4654063"/>
            <a:ext cx="10548946" cy="914781"/>
          </a:xfrm>
          <a:prstGeom prst="rect">
            <a:avLst/>
          </a:prstGeom>
        </p:spPr>
        <p:txBody>
          <a:bodyPr lIns="0" tIns="0" rIns="0" bIns="0" rtlCol="0" anchor="t">
            <a:spAutoFit/>
          </a:bodyPr>
          <a:lstStyle/>
          <a:p>
            <a:pPr algn="r" rtl="1">
              <a:lnSpc>
                <a:spcPts val="3761"/>
              </a:lnSpc>
            </a:pPr>
            <a:r>
              <a:rPr lang="ar-EG" sz="2199" b="1">
                <a:solidFill>
                  <a:srgbClr val="C1FF72"/>
                </a:solidFill>
                <a:latin typeface="IBM Plex Sans Arabic Bold"/>
                <a:ea typeface="IBM Plex Sans Arabic Bold"/>
                <a:cs typeface="IBM Plex Sans Arabic Bold"/>
                <a:sym typeface="IBM Plex Sans Arabic Bold"/>
                <a:rtl/>
              </a:rPr>
              <a:t>ذكاء اصطناعي تنبؤي </a:t>
            </a:r>
          </a:p>
          <a:p>
            <a:pPr algn="r" rtl="1">
              <a:lnSpc>
                <a:spcPts val="3761"/>
              </a:lnSpc>
            </a:pPr>
            <a:r>
              <a:rPr lang="ar-EG" sz="2199" b="1">
                <a:solidFill>
                  <a:srgbClr val="C1FF72"/>
                </a:solidFill>
                <a:latin typeface="IBM Plex Sans Arabic Bold"/>
                <a:ea typeface="IBM Plex Sans Arabic Bold"/>
                <a:cs typeface="IBM Plex Sans Arabic Bold"/>
                <a:sym typeface="IBM Plex Sans Arabic Bold"/>
                <a:rtl/>
              </a:rPr>
              <a:t>(</a:t>
            </a:r>
            <a:r>
              <a:rPr lang="en-US" sz="2199" b="1">
                <a:solidFill>
                  <a:srgbClr val="C1FF72"/>
                </a:solidFill>
                <a:latin typeface="IBM Plex Sans Arabic Bold"/>
                <a:ea typeface="IBM Plex Sans Arabic Bold"/>
                <a:cs typeface="IBM Plex Sans Arabic Bold"/>
                <a:sym typeface="IBM Plex Sans Arabic Bold"/>
              </a:rPr>
              <a:t>Predictive AI</a:t>
            </a:r>
            <a:r>
              <a:rPr lang="ar-EG" sz="2199" b="1">
                <a:solidFill>
                  <a:srgbClr val="C1FF72"/>
                </a:solidFill>
                <a:latin typeface="IBM Plex Sans Arabic Bold"/>
                <a:ea typeface="IBM Plex Sans Arabic Bold"/>
                <a:cs typeface="IBM Plex Sans Arabic Bold"/>
                <a:sym typeface="IBM Plex Sans Arabic Bold"/>
                <a:rtl/>
              </a:rPr>
              <a:t>)</a:t>
            </a:r>
          </a:p>
        </p:txBody>
      </p:sp>
      <p:sp>
        <p:nvSpPr>
          <p:cNvPr id="32" name="TextBox 32"/>
          <p:cNvSpPr txBox="1"/>
          <p:nvPr/>
        </p:nvSpPr>
        <p:spPr>
          <a:xfrm>
            <a:off x="13374235" y="5606944"/>
            <a:ext cx="2958773" cy="969645"/>
          </a:xfrm>
          <a:prstGeom prst="rect">
            <a:avLst/>
          </a:prstGeom>
        </p:spPr>
        <p:txBody>
          <a:bodyPr lIns="0" tIns="0" rIns="0" bIns="0" rtlCol="0" anchor="t">
            <a:spAutoFit/>
          </a:bodyPr>
          <a:lstStyle/>
          <a:p>
            <a:pPr algn="r" rtl="1">
              <a:lnSpc>
                <a:spcPts val="2640"/>
              </a:lnSpc>
            </a:pPr>
            <a:r>
              <a:rPr lang="ar-EG" sz="1500" b="1">
                <a:solidFill>
                  <a:srgbClr val="FFFFFF"/>
                </a:solidFill>
                <a:latin typeface="Droid Arabic Kufi Bold"/>
                <a:ea typeface="Droid Arabic Kufi Bold"/>
                <a:cs typeface="Droid Arabic Kufi Bold"/>
                <a:sym typeface="Droid Arabic Kufi Bold"/>
                <a:rtl/>
              </a:rPr>
              <a:t>يحلّل بيانات الحساسات ويتعلم منها ليتنبأ بمواقع الخطر قبل حدوث التشققات أو الانهيارات.</a:t>
            </a:r>
          </a:p>
        </p:txBody>
      </p:sp>
      <p:sp>
        <p:nvSpPr>
          <p:cNvPr id="33" name="TextBox 33"/>
          <p:cNvSpPr txBox="1"/>
          <p:nvPr/>
        </p:nvSpPr>
        <p:spPr>
          <a:xfrm>
            <a:off x="12220902" y="7678090"/>
            <a:ext cx="2958773" cy="1303020"/>
          </a:xfrm>
          <a:prstGeom prst="rect">
            <a:avLst/>
          </a:prstGeom>
        </p:spPr>
        <p:txBody>
          <a:bodyPr lIns="0" tIns="0" rIns="0" bIns="0" rtlCol="0" anchor="t">
            <a:spAutoFit/>
          </a:bodyPr>
          <a:lstStyle/>
          <a:p>
            <a:pPr algn="r" rtl="1">
              <a:lnSpc>
                <a:spcPts val="2640"/>
              </a:lnSpc>
            </a:pPr>
            <a:r>
              <a:rPr lang="ar-EG" sz="1500" b="1">
                <a:solidFill>
                  <a:srgbClr val="FFFFFF"/>
                </a:solidFill>
                <a:latin typeface="Droid Arabic Kufi Bold"/>
                <a:ea typeface="Droid Arabic Kufi Bold"/>
                <a:cs typeface="Droid Arabic Kufi Bold"/>
                <a:sym typeface="Droid Arabic Kufi Bold"/>
                <a:rtl/>
              </a:rPr>
              <a:t>يربط المجسات والمنصة بشكل لحظي، ويرسل التنبيهات مباشرة إلى الجهات المختصة فور اكتشاف أي مؤشر خطر.</a:t>
            </a:r>
          </a:p>
        </p:txBody>
      </p:sp>
      <p:sp>
        <p:nvSpPr>
          <p:cNvPr id="34" name="TextBox 34"/>
          <p:cNvSpPr txBox="1"/>
          <p:nvPr/>
        </p:nvSpPr>
        <p:spPr>
          <a:xfrm>
            <a:off x="4580356" y="7100464"/>
            <a:ext cx="10548946" cy="542925"/>
          </a:xfrm>
          <a:prstGeom prst="rect">
            <a:avLst/>
          </a:prstGeom>
        </p:spPr>
        <p:txBody>
          <a:bodyPr lIns="0" tIns="0" rIns="0" bIns="0" rtlCol="0" anchor="t">
            <a:spAutoFit/>
          </a:bodyPr>
          <a:lstStyle/>
          <a:p>
            <a:pPr algn="r">
              <a:lnSpc>
                <a:spcPts val="4320"/>
              </a:lnSpc>
            </a:pPr>
            <a:r>
              <a:rPr lang="en-US" sz="3600" b="1">
                <a:solidFill>
                  <a:srgbClr val="C1FF72"/>
                </a:solidFill>
                <a:latin typeface="IBM Plex Sans Arabic Bold"/>
                <a:ea typeface="IBM Plex Sans Arabic Bold"/>
                <a:cs typeface="IBM Plex Sans Arabic Bold"/>
                <a:sym typeface="IBM Plex Sans Arabic Bold"/>
              </a:rPr>
              <a:t>IOT</a:t>
            </a:r>
          </a:p>
        </p:txBody>
      </p:sp>
      <p:sp>
        <p:nvSpPr>
          <p:cNvPr id="35" name="TextBox 35"/>
          <p:cNvSpPr txBox="1"/>
          <p:nvPr/>
        </p:nvSpPr>
        <p:spPr>
          <a:xfrm>
            <a:off x="3180010" y="7632524"/>
            <a:ext cx="3053427" cy="1969770"/>
          </a:xfrm>
          <a:prstGeom prst="rect">
            <a:avLst/>
          </a:prstGeom>
        </p:spPr>
        <p:txBody>
          <a:bodyPr lIns="0" tIns="0" rIns="0" bIns="0" rtlCol="0" anchor="t">
            <a:spAutoFit/>
          </a:bodyPr>
          <a:lstStyle/>
          <a:p>
            <a:pPr algn="r" rtl="1">
              <a:lnSpc>
                <a:spcPts val="2640"/>
              </a:lnSpc>
            </a:pPr>
            <a:r>
              <a:rPr lang="ar-EG" sz="1500" b="1">
                <a:solidFill>
                  <a:srgbClr val="FFFFFF"/>
                </a:solidFill>
                <a:latin typeface="Droid Arabic Kufi Bold"/>
                <a:ea typeface="Droid Arabic Kufi Bold"/>
                <a:cs typeface="Droid Arabic Kufi Bold"/>
                <a:sym typeface="Droid Arabic Kufi Bold"/>
                <a:rtl/>
              </a:rPr>
              <a:t>تُستخدم لتطوير نماذج الذكاء الاصطناعي، تحليل البيانات الحسية، وبناء الواجهة الخلفية للنظام.</a:t>
            </a:r>
          </a:p>
          <a:p>
            <a:pPr algn="r" rtl="1">
              <a:lnSpc>
                <a:spcPts val="2640"/>
              </a:lnSpc>
            </a:pPr>
            <a:endParaRPr lang="ar-EG" sz="1500" b="1">
              <a:solidFill>
                <a:srgbClr val="FFFFFF"/>
              </a:solidFill>
              <a:latin typeface="Droid Arabic Kufi Bold"/>
              <a:ea typeface="Droid Arabic Kufi Bold"/>
              <a:cs typeface="Droid Arabic Kufi Bold"/>
              <a:sym typeface="Droid Arabic Kufi Bold"/>
              <a:rtl/>
            </a:endParaRPr>
          </a:p>
          <a:p>
            <a:pPr algn="r" rtl="1">
              <a:lnSpc>
                <a:spcPts val="2640"/>
              </a:lnSpc>
            </a:pPr>
            <a:endParaRPr lang="ar-EG" sz="1500" b="1">
              <a:solidFill>
                <a:srgbClr val="FFFFFF"/>
              </a:solidFill>
              <a:latin typeface="Droid Arabic Kufi Bold"/>
              <a:ea typeface="Droid Arabic Kufi Bold"/>
              <a:cs typeface="Droid Arabic Kufi Bold"/>
              <a:sym typeface="Droid Arabic Kufi Bold"/>
              <a:rtl/>
            </a:endParaRPr>
          </a:p>
        </p:txBody>
      </p:sp>
      <p:sp>
        <p:nvSpPr>
          <p:cNvPr id="36" name="TextBox 36"/>
          <p:cNvSpPr txBox="1"/>
          <p:nvPr/>
        </p:nvSpPr>
        <p:spPr>
          <a:xfrm>
            <a:off x="-4315510" y="7140623"/>
            <a:ext cx="10548946" cy="457200"/>
          </a:xfrm>
          <a:prstGeom prst="rect">
            <a:avLst/>
          </a:prstGeom>
        </p:spPr>
        <p:txBody>
          <a:bodyPr lIns="0" tIns="0" rIns="0" bIns="0" rtlCol="0" anchor="t">
            <a:spAutoFit/>
          </a:bodyPr>
          <a:lstStyle/>
          <a:p>
            <a:pPr algn="r">
              <a:lnSpc>
                <a:spcPts val="3600"/>
              </a:lnSpc>
            </a:pPr>
            <a:r>
              <a:rPr lang="en-US" sz="3000" b="1">
                <a:solidFill>
                  <a:srgbClr val="C1FF72"/>
                </a:solidFill>
                <a:latin typeface="IBM Plex Sans Arabic Bold"/>
                <a:ea typeface="IBM Plex Sans Arabic Bold"/>
                <a:cs typeface="IBM Plex Sans Arabic Bold"/>
                <a:sym typeface="IBM Plex Sans Arabic Bold"/>
              </a:rPr>
              <a:t>python</a:t>
            </a:r>
          </a:p>
        </p:txBody>
      </p:sp>
      <p:sp>
        <p:nvSpPr>
          <p:cNvPr id="37" name="TextBox 37"/>
          <p:cNvSpPr txBox="1"/>
          <p:nvPr/>
        </p:nvSpPr>
        <p:spPr>
          <a:xfrm>
            <a:off x="-5910684" y="4472671"/>
            <a:ext cx="10944555" cy="666750"/>
          </a:xfrm>
          <a:prstGeom prst="rect">
            <a:avLst/>
          </a:prstGeom>
        </p:spPr>
        <p:txBody>
          <a:bodyPr lIns="0" tIns="0" rIns="0" bIns="0" rtlCol="0" anchor="t">
            <a:spAutoFit/>
          </a:bodyPr>
          <a:lstStyle/>
          <a:p>
            <a:pPr algn="r" rtl="1">
              <a:lnSpc>
                <a:spcPts val="2639"/>
              </a:lnSpc>
            </a:pPr>
            <a:r>
              <a:rPr lang="ar-EG" sz="2199" b="1">
                <a:solidFill>
                  <a:srgbClr val="C1FF72"/>
                </a:solidFill>
                <a:latin typeface="IBM Plex Sans Arabic Bold"/>
                <a:ea typeface="IBM Plex Sans Arabic Bold"/>
                <a:cs typeface="IBM Plex Sans Arabic Bold"/>
                <a:sym typeface="IBM Plex Sans Arabic Bold"/>
                <a:rtl/>
              </a:rPr>
              <a:t>لوحة تحكم مرئية </a:t>
            </a:r>
          </a:p>
          <a:p>
            <a:pPr algn="r" rtl="1">
              <a:lnSpc>
                <a:spcPts val="2639"/>
              </a:lnSpc>
            </a:pPr>
            <a:r>
              <a:rPr lang="ar-EG" sz="2199" b="1">
                <a:solidFill>
                  <a:srgbClr val="C1FF72"/>
                </a:solidFill>
                <a:latin typeface="IBM Plex Sans Arabic Bold"/>
                <a:ea typeface="IBM Plex Sans Arabic Bold"/>
                <a:cs typeface="IBM Plex Sans Arabic Bold"/>
                <a:sym typeface="IBM Plex Sans Arabic Bold"/>
                <a:rtl/>
              </a:rPr>
              <a:t>(</a:t>
            </a:r>
            <a:r>
              <a:rPr lang="en-US" sz="2199" b="1">
                <a:solidFill>
                  <a:srgbClr val="C1FF72"/>
                </a:solidFill>
                <a:latin typeface="IBM Plex Sans Arabic Bold"/>
                <a:ea typeface="IBM Plex Sans Arabic Bold"/>
                <a:cs typeface="IBM Plex Sans Arabic Bold"/>
                <a:sym typeface="IBM Plex Sans Arabic Bold"/>
              </a:rPr>
              <a:t>Smart Dashboard</a:t>
            </a:r>
            <a:r>
              <a:rPr lang="ar-EG" sz="2199" b="1">
                <a:solidFill>
                  <a:srgbClr val="C1FF72"/>
                </a:solidFill>
                <a:latin typeface="IBM Plex Sans Arabic Bold"/>
                <a:ea typeface="IBM Plex Sans Arabic Bold"/>
                <a:cs typeface="IBM Plex Sans Arabic Bold"/>
                <a:sym typeface="IBM Plex Sans Arabic Bold"/>
                <a:rtl/>
              </a:rPr>
              <a:t>)</a:t>
            </a:r>
          </a:p>
        </p:txBody>
      </p:sp>
      <p:sp>
        <p:nvSpPr>
          <p:cNvPr id="38" name="TextBox 38"/>
          <p:cNvSpPr txBox="1"/>
          <p:nvPr/>
        </p:nvSpPr>
        <p:spPr>
          <a:xfrm>
            <a:off x="1491814" y="5273569"/>
            <a:ext cx="3611556" cy="1303020"/>
          </a:xfrm>
          <a:prstGeom prst="rect">
            <a:avLst/>
          </a:prstGeom>
        </p:spPr>
        <p:txBody>
          <a:bodyPr lIns="0" tIns="0" rIns="0" bIns="0" rtlCol="0" anchor="t">
            <a:spAutoFit/>
          </a:bodyPr>
          <a:lstStyle/>
          <a:p>
            <a:pPr algn="r" rtl="1">
              <a:lnSpc>
                <a:spcPts val="2640"/>
              </a:lnSpc>
            </a:pPr>
            <a:r>
              <a:rPr lang="ar-EG" sz="1500" b="1">
                <a:solidFill>
                  <a:srgbClr val="FFFFFF"/>
                </a:solidFill>
                <a:latin typeface="Droid Arabic Kufi Bold"/>
                <a:ea typeface="Droid Arabic Kufi Bold"/>
                <a:cs typeface="Droid Arabic Kufi Bold"/>
                <a:sym typeface="Droid Arabic Kufi Bold"/>
                <a:rtl/>
              </a:rPr>
              <a:t>أداة تصميم الواجهة البصرية للنموذج الأولي، تساعد في توصيل الفكرة للجهات التحكيمية بشكل احترافي وبسيط.</a:t>
            </a:r>
          </a:p>
        </p:txBody>
      </p:sp>
      <p:sp>
        <p:nvSpPr>
          <p:cNvPr id="39" name="TextBox 39"/>
          <p:cNvSpPr txBox="1"/>
          <p:nvPr/>
        </p:nvSpPr>
        <p:spPr>
          <a:xfrm>
            <a:off x="-4245773" y="1552435"/>
            <a:ext cx="10548946" cy="457200"/>
          </a:xfrm>
          <a:prstGeom prst="rect">
            <a:avLst/>
          </a:prstGeom>
        </p:spPr>
        <p:txBody>
          <a:bodyPr lIns="0" tIns="0" rIns="0" bIns="0" rtlCol="0" anchor="t">
            <a:spAutoFit/>
          </a:bodyPr>
          <a:lstStyle/>
          <a:p>
            <a:pPr algn="r">
              <a:lnSpc>
                <a:spcPts val="3600"/>
              </a:lnSpc>
            </a:pPr>
            <a:r>
              <a:rPr lang="en-US" sz="3000" b="1">
                <a:solidFill>
                  <a:srgbClr val="C1FF72"/>
                </a:solidFill>
                <a:latin typeface="IBM Plex Sans Arabic Bold"/>
                <a:ea typeface="IBM Plex Sans Arabic Bold"/>
                <a:cs typeface="IBM Plex Sans Arabic Bold"/>
                <a:sym typeface="IBM Plex Sans Arabic Bold"/>
              </a:rPr>
              <a:t>Flask</a:t>
            </a:r>
          </a:p>
        </p:txBody>
      </p:sp>
      <p:sp>
        <p:nvSpPr>
          <p:cNvPr id="40" name="TextBox 40"/>
          <p:cNvSpPr txBox="1"/>
          <p:nvPr/>
        </p:nvSpPr>
        <p:spPr>
          <a:xfrm>
            <a:off x="2832484" y="2009242"/>
            <a:ext cx="3611556" cy="1303020"/>
          </a:xfrm>
          <a:prstGeom prst="rect">
            <a:avLst/>
          </a:prstGeom>
        </p:spPr>
        <p:txBody>
          <a:bodyPr lIns="0" tIns="0" rIns="0" bIns="0" rtlCol="0" anchor="t">
            <a:spAutoFit/>
          </a:bodyPr>
          <a:lstStyle/>
          <a:p>
            <a:pPr algn="r">
              <a:lnSpc>
                <a:spcPts val="2640"/>
              </a:lnSpc>
            </a:pPr>
            <a:r>
              <a:rPr lang="en-US" sz="1500" b="1">
                <a:solidFill>
                  <a:srgbClr val="FFFFFF"/>
                </a:solidFill>
                <a:latin typeface="Droid Arabic Kufi Bold"/>
                <a:ea typeface="Droid Arabic Kufi Bold"/>
                <a:cs typeface="Droid Arabic Kufi Bold"/>
                <a:sym typeface="Droid Arabic Kufi Bold"/>
              </a:rPr>
              <a:t> </a:t>
            </a:r>
            <a:r>
              <a:rPr lang="ar-EG" sz="1500" b="1">
                <a:solidFill>
                  <a:srgbClr val="FFFFFF"/>
                </a:solidFill>
                <a:latin typeface="Droid Arabic Kufi Bold"/>
                <a:ea typeface="Droid Arabic Kufi Bold"/>
                <a:cs typeface="Droid Arabic Kufi Bold"/>
                <a:sym typeface="Droid Arabic Kufi Bold"/>
                <a:rtl/>
              </a:rPr>
              <a:t>ﻟﺒﻨﺎء اﻟﻮاﺟﻬﺔ اﻟﺨﻠﻔﻴﺔ، ﺣﻴﺚ</a:t>
            </a:r>
          </a:p>
          <a:p>
            <a:pPr algn="r" rtl="1">
              <a:lnSpc>
                <a:spcPts val="2640"/>
              </a:lnSpc>
            </a:pPr>
            <a:r>
              <a:rPr lang="ar-EG" sz="1500" b="1">
                <a:solidFill>
                  <a:srgbClr val="FFFFFF"/>
                </a:solidFill>
                <a:latin typeface="Droid Arabic Kufi Bold"/>
                <a:ea typeface="Droid Arabic Kufi Bold"/>
                <a:cs typeface="Droid Arabic Kufi Bold"/>
                <a:sym typeface="Droid Arabic Kufi Bold"/>
                <a:rtl/>
              </a:rPr>
              <a:t>ﻳُﺴﺘﺨﺪم ﻟﻤﻌﺎﻟﺠﺔ اﻟﺒﻴﺎﻧﺎت، ﺗﺸﻐﻴﻞ</a:t>
            </a:r>
          </a:p>
          <a:p>
            <a:pPr algn="r" rtl="1">
              <a:lnSpc>
                <a:spcPts val="2640"/>
              </a:lnSpc>
            </a:pPr>
            <a:r>
              <a:rPr lang="ar-EG" sz="1500" b="1">
                <a:solidFill>
                  <a:srgbClr val="FFFFFF"/>
                </a:solidFill>
                <a:latin typeface="Droid Arabic Kufi Bold"/>
                <a:ea typeface="Droid Arabic Kufi Bold"/>
                <a:cs typeface="Droid Arabic Kufi Bold"/>
                <a:sym typeface="Droid Arabic Kufi Bold"/>
                <a:rtl/>
              </a:rPr>
              <a:t>اﻟﺬﻛﺎء اﻻﺻﻄﻨﺎﻋﻲ، ورﺑﻂ واﺟﻬﺔ</a:t>
            </a:r>
          </a:p>
          <a:p>
            <a:pPr algn="r" rtl="1">
              <a:lnSpc>
                <a:spcPts val="2640"/>
              </a:lnSpc>
            </a:pPr>
            <a:r>
              <a:rPr lang="ar-EG" sz="1500" b="1">
                <a:solidFill>
                  <a:srgbClr val="FFFFFF"/>
                </a:solidFill>
                <a:latin typeface="Droid Arabic Kufi Bold"/>
                <a:ea typeface="Droid Arabic Kufi Bold"/>
                <a:cs typeface="Droid Arabic Kufi Bold"/>
                <a:sym typeface="Droid Arabic Kufi Bold"/>
                <a:rtl/>
              </a:rPr>
              <a:t>اﻟﻤﺴﺘﺨﺪم ﺑﻘﺎﻋﺪة اﻟﺒﻴﺎﻧﺎت</a:t>
            </a:r>
            <a:r>
              <a:rPr lang="ar-EG" sz="1500">
                <a:solidFill>
                  <a:srgbClr val="FFFFFF"/>
                </a:solidFill>
                <a:latin typeface="Droid Arabic Kufi"/>
                <a:ea typeface="Droid Arabic Kufi"/>
                <a:cs typeface="Droid Arabic Kufi"/>
                <a:sym typeface="Droid Arabic Kufi"/>
                <a:rtl/>
              </a:rPr>
              <a:t>.</a:t>
            </a:r>
          </a:p>
        </p:txBody>
      </p:sp>
      <p:grpSp>
        <p:nvGrpSpPr>
          <p:cNvPr id="41" name="Group 41"/>
          <p:cNvGrpSpPr/>
          <p:nvPr/>
        </p:nvGrpSpPr>
        <p:grpSpPr>
          <a:xfrm>
            <a:off x="5503371" y="4045589"/>
            <a:ext cx="2405310" cy="2798907"/>
            <a:chOff x="0" y="0"/>
            <a:chExt cx="698500" cy="812800"/>
          </a:xfrm>
        </p:grpSpPr>
        <p:sp>
          <p:nvSpPr>
            <p:cNvPr id="42" name="Freeform 42"/>
            <p:cNvSpPr/>
            <p:nvPr/>
          </p:nvSpPr>
          <p:spPr>
            <a:xfrm>
              <a:off x="0" y="18590"/>
              <a:ext cx="698500" cy="775619"/>
            </a:xfrm>
            <a:custGeom>
              <a:avLst/>
              <a:gdLst/>
              <a:ahLst/>
              <a:cxnLst/>
              <a:rect l="l" t="t" r="r" b="b"/>
              <a:pathLst>
                <a:path w="698500" h="775619">
                  <a:moveTo>
                    <a:pt x="432929" y="30096"/>
                  </a:moveTo>
                  <a:lnTo>
                    <a:pt x="614821" y="135924"/>
                  </a:lnTo>
                  <a:cubicBezTo>
                    <a:pt x="666628" y="166067"/>
                    <a:pt x="698500" y="221484"/>
                    <a:pt x="698500" y="281422"/>
                  </a:cubicBezTo>
                  <a:lnTo>
                    <a:pt x="698500" y="494198"/>
                  </a:lnTo>
                  <a:cubicBezTo>
                    <a:pt x="698500" y="554136"/>
                    <a:pt x="666628" y="609553"/>
                    <a:pt x="614821" y="639696"/>
                  </a:cubicBezTo>
                  <a:lnTo>
                    <a:pt x="432929" y="745524"/>
                  </a:lnTo>
                  <a:cubicBezTo>
                    <a:pt x="381202" y="775620"/>
                    <a:pt x="317298" y="775620"/>
                    <a:pt x="265571" y="745524"/>
                  </a:cubicBezTo>
                  <a:lnTo>
                    <a:pt x="83679" y="639696"/>
                  </a:lnTo>
                  <a:cubicBezTo>
                    <a:pt x="31872" y="609553"/>
                    <a:pt x="0" y="554136"/>
                    <a:pt x="0" y="494198"/>
                  </a:cubicBezTo>
                  <a:lnTo>
                    <a:pt x="0" y="281422"/>
                  </a:lnTo>
                  <a:cubicBezTo>
                    <a:pt x="0" y="221484"/>
                    <a:pt x="31872" y="166067"/>
                    <a:pt x="83679" y="135924"/>
                  </a:cubicBezTo>
                  <a:lnTo>
                    <a:pt x="265571" y="30096"/>
                  </a:lnTo>
                  <a:cubicBezTo>
                    <a:pt x="317298" y="0"/>
                    <a:pt x="381202" y="0"/>
                    <a:pt x="432929" y="30096"/>
                  </a:cubicBezTo>
                  <a:close/>
                </a:path>
              </a:pathLst>
            </a:custGeom>
            <a:gradFill rotWithShape="1">
              <a:gsLst>
                <a:gs pos="0">
                  <a:srgbClr val="0097B2">
                    <a:alpha val="100000"/>
                  </a:srgbClr>
                </a:gs>
                <a:gs pos="100000">
                  <a:srgbClr val="7ED957">
                    <a:alpha val="100000"/>
                  </a:srgbClr>
                </a:gs>
              </a:gsLst>
              <a:lin ang="0"/>
            </a:gradFill>
          </p:spPr>
        </p:sp>
        <p:sp>
          <p:nvSpPr>
            <p:cNvPr id="43" name="TextBox 43"/>
            <p:cNvSpPr txBox="1"/>
            <p:nvPr/>
          </p:nvSpPr>
          <p:spPr>
            <a:xfrm>
              <a:off x="0" y="92075"/>
              <a:ext cx="698500" cy="581025"/>
            </a:xfrm>
            <a:prstGeom prst="rect">
              <a:avLst/>
            </a:prstGeom>
          </p:spPr>
          <p:txBody>
            <a:bodyPr lIns="50800" tIns="50800" rIns="50800" bIns="50800" rtlCol="0" anchor="ctr"/>
            <a:lstStyle/>
            <a:p>
              <a:pPr algn="ctr">
                <a:lnSpc>
                  <a:spcPts val="2605"/>
                </a:lnSpc>
              </a:pPr>
              <a:endParaRPr/>
            </a:p>
          </p:txBody>
        </p:sp>
      </p:grpSp>
      <p:grpSp>
        <p:nvGrpSpPr>
          <p:cNvPr id="44" name="Group 44"/>
          <p:cNvGrpSpPr/>
          <p:nvPr/>
        </p:nvGrpSpPr>
        <p:grpSpPr>
          <a:xfrm>
            <a:off x="5667520" y="5111122"/>
            <a:ext cx="1967136" cy="667841"/>
            <a:chOff x="0" y="0"/>
            <a:chExt cx="2622849" cy="890455"/>
          </a:xfrm>
        </p:grpSpPr>
        <p:sp>
          <p:nvSpPr>
            <p:cNvPr id="45" name="Freeform 45"/>
            <p:cNvSpPr/>
            <p:nvPr/>
          </p:nvSpPr>
          <p:spPr>
            <a:xfrm>
              <a:off x="0" y="0"/>
              <a:ext cx="774442" cy="849793"/>
            </a:xfrm>
            <a:custGeom>
              <a:avLst/>
              <a:gdLst/>
              <a:ahLst/>
              <a:cxnLst/>
              <a:rect l="l" t="t" r="r" b="b"/>
              <a:pathLst>
                <a:path w="774442" h="849793">
                  <a:moveTo>
                    <a:pt x="0" y="0"/>
                  </a:moveTo>
                  <a:lnTo>
                    <a:pt x="774442" y="0"/>
                  </a:lnTo>
                  <a:lnTo>
                    <a:pt x="774442" y="849793"/>
                  </a:lnTo>
                  <a:lnTo>
                    <a:pt x="0" y="849793"/>
                  </a:lnTo>
                  <a:lnTo>
                    <a:pt x="0" y="0"/>
                  </a:lnTo>
                  <a:close/>
                </a:path>
              </a:pathLst>
            </a:custGeom>
            <a:blipFill>
              <a:blip r:embed="rId19"/>
              <a:stretch>
                <a:fillRect t="-218174" r="-348636" b="-590394"/>
              </a:stretch>
            </a:blipFill>
          </p:spPr>
        </p:sp>
        <p:sp>
          <p:nvSpPr>
            <p:cNvPr id="46" name="Freeform 46"/>
            <p:cNvSpPr/>
            <p:nvPr/>
          </p:nvSpPr>
          <p:spPr>
            <a:xfrm>
              <a:off x="774442" y="40662"/>
              <a:ext cx="1848407" cy="849793"/>
            </a:xfrm>
            <a:custGeom>
              <a:avLst/>
              <a:gdLst/>
              <a:ahLst/>
              <a:cxnLst/>
              <a:rect l="l" t="t" r="r" b="b"/>
              <a:pathLst>
                <a:path w="1848407" h="849793">
                  <a:moveTo>
                    <a:pt x="0" y="0"/>
                  </a:moveTo>
                  <a:lnTo>
                    <a:pt x="1848407" y="0"/>
                  </a:lnTo>
                  <a:lnTo>
                    <a:pt x="1848407" y="849793"/>
                  </a:lnTo>
                  <a:lnTo>
                    <a:pt x="0" y="849793"/>
                  </a:lnTo>
                  <a:lnTo>
                    <a:pt x="0" y="0"/>
                  </a:lnTo>
                  <a:close/>
                </a:path>
              </a:pathLst>
            </a:custGeom>
            <a:blipFill>
              <a:blip r:embed="rId20"/>
              <a:stretch>
                <a:fillRect l="-37977" t="-218174" r="-49991" b="-590394"/>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7447941" y="53909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15763958" y="-663749"/>
            <a:ext cx="1683983" cy="2405689"/>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rot="5400000">
            <a:off x="13053393" y="781782"/>
            <a:ext cx="841991" cy="8419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8" name="Group 8"/>
          <p:cNvGrpSpPr/>
          <p:nvPr/>
        </p:nvGrpSpPr>
        <p:grpSpPr>
          <a:xfrm>
            <a:off x="-4725380" y="-663749"/>
            <a:ext cx="5754080" cy="8220114"/>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0" name="Group 10"/>
          <p:cNvGrpSpPr/>
          <p:nvPr/>
        </p:nvGrpSpPr>
        <p:grpSpPr>
          <a:xfrm>
            <a:off x="1028700" y="180856"/>
            <a:ext cx="1175329" cy="1695688"/>
            <a:chOff x="0" y="0"/>
            <a:chExt cx="1567105" cy="2260917"/>
          </a:xfrm>
        </p:grpSpPr>
        <p:sp>
          <p:nvSpPr>
            <p:cNvPr id="11" name="Freeform 11"/>
            <p:cNvSpPr/>
            <p:nvPr/>
          </p:nvSpPr>
          <p:spPr>
            <a:xfrm>
              <a:off x="24189" y="0"/>
              <a:ext cx="1542916" cy="1542916"/>
            </a:xfrm>
            <a:custGeom>
              <a:avLst/>
              <a:gdLst/>
              <a:ahLst/>
              <a:cxnLst/>
              <a:rect l="l" t="t" r="r" b="b"/>
              <a:pathLst>
                <a:path w="1542916" h="1542916">
                  <a:moveTo>
                    <a:pt x="0" y="0"/>
                  </a:moveTo>
                  <a:lnTo>
                    <a:pt x="1542916" y="0"/>
                  </a:lnTo>
                  <a:lnTo>
                    <a:pt x="1542916" y="1542916"/>
                  </a:lnTo>
                  <a:lnTo>
                    <a:pt x="0" y="15429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2700000">
              <a:off x="223097" y="960611"/>
              <a:ext cx="1077209" cy="1077209"/>
            </a:xfrm>
            <a:custGeom>
              <a:avLst/>
              <a:gdLst/>
              <a:ahLst/>
              <a:cxnLst/>
              <a:rect l="l" t="t" r="r" b="b"/>
              <a:pathLst>
                <a:path w="1077209" h="1077209">
                  <a:moveTo>
                    <a:pt x="0" y="0"/>
                  </a:moveTo>
                  <a:lnTo>
                    <a:pt x="1077209" y="0"/>
                  </a:lnTo>
                  <a:lnTo>
                    <a:pt x="1077209" y="1077209"/>
                  </a:lnTo>
                  <a:lnTo>
                    <a:pt x="0" y="107720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grpSp>
        <p:nvGrpSpPr>
          <p:cNvPr id="13" name="Group 13"/>
          <p:cNvGrpSpPr/>
          <p:nvPr/>
        </p:nvGrpSpPr>
        <p:grpSpPr>
          <a:xfrm>
            <a:off x="14585796" y="9073535"/>
            <a:ext cx="2899119" cy="899469"/>
            <a:chOff x="0" y="0"/>
            <a:chExt cx="8688406" cy="2695631"/>
          </a:xfrm>
        </p:grpSpPr>
        <p:sp>
          <p:nvSpPr>
            <p:cNvPr id="14" name="Freeform 14"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7"/>
              <a:stretch>
                <a:fillRect t="-6429" b="-6427"/>
              </a:stretch>
            </a:blipFill>
          </p:spPr>
        </p:sp>
      </p:grpSp>
      <p:sp>
        <p:nvSpPr>
          <p:cNvPr id="15" name="TextBox 15"/>
          <p:cNvSpPr txBox="1"/>
          <p:nvPr/>
        </p:nvSpPr>
        <p:spPr>
          <a:xfrm>
            <a:off x="11952186" y="871537"/>
            <a:ext cx="5952955" cy="619125"/>
          </a:xfrm>
          <a:prstGeom prst="rect">
            <a:avLst/>
          </a:prstGeom>
        </p:spPr>
        <p:txBody>
          <a:bodyPr lIns="0" tIns="0" rIns="0" bIns="0" rtlCol="0" anchor="t">
            <a:spAutoFit/>
          </a:bodyPr>
          <a:lstStyle/>
          <a:p>
            <a:pPr marL="0" lvl="0" indent="0" algn="ctr" rtl="1">
              <a:lnSpc>
                <a:spcPts val="4920"/>
              </a:lnSpc>
              <a:spcBef>
                <a:spcPct val="0"/>
              </a:spcBef>
            </a:pPr>
            <a:r>
              <a:rPr lang="ar-EG" sz="4100" b="1">
                <a:solidFill>
                  <a:srgbClr val="FFFFFF"/>
                </a:solidFill>
                <a:latin typeface="Droid Arabic Kufi Bold"/>
                <a:ea typeface="Droid Arabic Kufi Bold"/>
                <a:cs typeface="Droid Arabic Kufi Bold"/>
                <a:sym typeface="Droid Arabic Kufi Bold"/>
                <a:rtl/>
              </a:rPr>
              <a:t>خطة العمل </a:t>
            </a:r>
          </a:p>
        </p:txBody>
      </p:sp>
      <p:grpSp>
        <p:nvGrpSpPr>
          <p:cNvPr id="16" name="Group 16"/>
          <p:cNvGrpSpPr/>
          <p:nvPr/>
        </p:nvGrpSpPr>
        <p:grpSpPr>
          <a:xfrm rot="-10800000">
            <a:off x="4233007" y="3503011"/>
            <a:ext cx="2805280" cy="1640489"/>
            <a:chOff x="0" y="0"/>
            <a:chExt cx="5638478" cy="3230880"/>
          </a:xfrm>
        </p:grpSpPr>
        <p:sp>
          <p:nvSpPr>
            <p:cNvPr id="17" name="Freeform 17"/>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gradFill rotWithShape="1">
              <a:gsLst>
                <a:gs pos="0">
                  <a:srgbClr val="0097B2">
                    <a:alpha val="100000"/>
                  </a:srgbClr>
                </a:gs>
                <a:gs pos="100000">
                  <a:srgbClr val="7ED957">
                    <a:alpha val="100000"/>
                  </a:srgbClr>
                </a:gs>
              </a:gsLst>
              <a:lin ang="0"/>
            </a:gradFill>
          </p:spPr>
        </p:sp>
      </p:grpSp>
      <p:grpSp>
        <p:nvGrpSpPr>
          <p:cNvPr id="18" name="Group 18"/>
          <p:cNvGrpSpPr/>
          <p:nvPr/>
        </p:nvGrpSpPr>
        <p:grpSpPr>
          <a:xfrm rot="-10800000">
            <a:off x="7724108" y="3503011"/>
            <a:ext cx="2805280" cy="1640489"/>
            <a:chOff x="0" y="0"/>
            <a:chExt cx="5638478" cy="3230880"/>
          </a:xfrm>
        </p:grpSpPr>
        <p:sp>
          <p:nvSpPr>
            <p:cNvPr id="19" name="Freeform 19"/>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FFFFFF"/>
            </a:solidFill>
          </p:spPr>
        </p:sp>
      </p:grpSp>
      <p:grpSp>
        <p:nvGrpSpPr>
          <p:cNvPr id="20" name="Group 20"/>
          <p:cNvGrpSpPr/>
          <p:nvPr/>
        </p:nvGrpSpPr>
        <p:grpSpPr>
          <a:xfrm rot="-10800000">
            <a:off x="11213629" y="3503011"/>
            <a:ext cx="2805280" cy="1640489"/>
            <a:chOff x="0" y="0"/>
            <a:chExt cx="5638478" cy="3230880"/>
          </a:xfrm>
        </p:grpSpPr>
        <p:sp>
          <p:nvSpPr>
            <p:cNvPr id="21" name="Freeform 21"/>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gradFill rotWithShape="1">
              <a:gsLst>
                <a:gs pos="0">
                  <a:srgbClr val="0097B2">
                    <a:alpha val="100000"/>
                  </a:srgbClr>
                </a:gs>
                <a:gs pos="100000">
                  <a:srgbClr val="7ED957">
                    <a:alpha val="100000"/>
                  </a:srgbClr>
                </a:gs>
              </a:gsLst>
              <a:lin ang="0"/>
            </a:gradFill>
          </p:spPr>
        </p:sp>
      </p:grpSp>
      <p:grpSp>
        <p:nvGrpSpPr>
          <p:cNvPr id="22" name="Group 22"/>
          <p:cNvGrpSpPr/>
          <p:nvPr/>
        </p:nvGrpSpPr>
        <p:grpSpPr>
          <a:xfrm rot="-10800000">
            <a:off x="14550691" y="3503011"/>
            <a:ext cx="2805280" cy="1640489"/>
            <a:chOff x="0" y="0"/>
            <a:chExt cx="5638478" cy="3230880"/>
          </a:xfrm>
        </p:grpSpPr>
        <p:sp>
          <p:nvSpPr>
            <p:cNvPr id="23" name="Freeform 23"/>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FFFFFF"/>
            </a:solidFill>
          </p:spPr>
        </p:sp>
      </p:grpSp>
      <p:grpSp>
        <p:nvGrpSpPr>
          <p:cNvPr id="24" name="Group 24"/>
          <p:cNvGrpSpPr/>
          <p:nvPr/>
        </p:nvGrpSpPr>
        <p:grpSpPr>
          <a:xfrm rot="-10800000">
            <a:off x="587836" y="3503011"/>
            <a:ext cx="2805280" cy="1640489"/>
            <a:chOff x="0" y="0"/>
            <a:chExt cx="5638478" cy="3230880"/>
          </a:xfrm>
        </p:grpSpPr>
        <p:sp>
          <p:nvSpPr>
            <p:cNvPr id="25" name="Freeform 25"/>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FFFFFF"/>
            </a:solidFill>
          </p:spPr>
        </p:sp>
      </p:grpSp>
      <p:sp>
        <p:nvSpPr>
          <p:cNvPr id="26" name="TextBox 26"/>
          <p:cNvSpPr txBox="1"/>
          <p:nvPr/>
        </p:nvSpPr>
        <p:spPr>
          <a:xfrm>
            <a:off x="14786786" y="2697549"/>
            <a:ext cx="2497139" cy="490427"/>
          </a:xfrm>
          <a:prstGeom prst="rect">
            <a:avLst/>
          </a:prstGeom>
        </p:spPr>
        <p:txBody>
          <a:bodyPr lIns="0" tIns="0" rIns="0" bIns="0" rtlCol="0" anchor="t">
            <a:spAutoFit/>
          </a:bodyPr>
          <a:lstStyle/>
          <a:p>
            <a:pPr algn="ctr" rtl="1">
              <a:lnSpc>
                <a:spcPts val="3690"/>
              </a:lnSpc>
            </a:pPr>
            <a:r>
              <a:rPr lang="ar-EG" sz="2635" b="1">
                <a:solidFill>
                  <a:srgbClr val="FFFFFF"/>
                </a:solidFill>
                <a:latin typeface="Codec Pro Bold"/>
                <a:ea typeface="Codec Pro Bold"/>
                <a:cs typeface="Codec Pro Bold"/>
                <a:sym typeface="Codec Pro Bold"/>
                <a:rtl/>
              </a:rPr>
              <a:t>المرحلة الاولى </a:t>
            </a:r>
          </a:p>
        </p:txBody>
      </p:sp>
      <p:sp>
        <p:nvSpPr>
          <p:cNvPr id="27" name="TextBox 27"/>
          <p:cNvSpPr txBox="1"/>
          <p:nvPr/>
        </p:nvSpPr>
        <p:spPr>
          <a:xfrm>
            <a:off x="11598963" y="2697549"/>
            <a:ext cx="2497139" cy="490427"/>
          </a:xfrm>
          <a:prstGeom prst="rect">
            <a:avLst/>
          </a:prstGeom>
        </p:spPr>
        <p:txBody>
          <a:bodyPr lIns="0" tIns="0" rIns="0" bIns="0" rtlCol="0" anchor="t">
            <a:spAutoFit/>
          </a:bodyPr>
          <a:lstStyle/>
          <a:p>
            <a:pPr algn="ctr" rtl="1">
              <a:lnSpc>
                <a:spcPts val="3690"/>
              </a:lnSpc>
            </a:pPr>
            <a:r>
              <a:rPr lang="ar-EG" sz="2635" b="1">
                <a:solidFill>
                  <a:srgbClr val="FFFFFF"/>
                </a:solidFill>
                <a:latin typeface="Codec Pro Bold"/>
                <a:ea typeface="Codec Pro Bold"/>
                <a:cs typeface="Codec Pro Bold"/>
                <a:sym typeface="Codec Pro Bold"/>
                <a:rtl/>
              </a:rPr>
              <a:t>المرحلة الثانية</a:t>
            </a:r>
          </a:p>
        </p:txBody>
      </p:sp>
      <p:sp>
        <p:nvSpPr>
          <p:cNvPr id="28" name="TextBox 28"/>
          <p:cNvSpPr txBox="1"/>
          <p:nvPr/>
        </p:nvSpPr>
        <p:spPr>
          <a:xfrm>
            <a:off x="7970148" y="2697549"/>
            <a:ext cx="2497139" cy="481646"/>
          </a:xfrm>
          <a:prstGeom prst="rect">
            <a:avLst/>
          </a:prstGeom>
        </p:spPr>
        <p:txBody>
          <a:bodyPr lIns="0" tIns="0" rIns="0" bIns="0" rtlCol="0" anchor="t">
            <a:spAutoFit/>
          </a:bodyPr>
          <a:lstStyle/>
          <a:p>
            <a:pPr algn="ctr" rtl="1">
              <a:lnSpc>
                <a:spcPts val="3690"/>
              </a:lnSpc>
            </a:pPr>
            <a:r>
              <a:rPr lang="ar-EG" sz="2635" b="1">
                <a:solidFill>
                  <a:srgbClr val="FFFFFF"/>
                </a:solidFill>
                <a:latin typeface="Codec Pro Bold"/>
                <a:ea typeface="Codec Pro Bold"/>
                <a:cs typeface="Codec Pro Bold"/>
                <a:sym typeface="Codec Pro Bold"/>
                <a:rtl/>
              </a:rPr>
              <a:t>المرحلة الثالثة</a:t>
            </a:r>
          </a:p>
        </p:txBody>
      </p:sp>
      <p:sp>
        <p:nvSpPr>
          <p:cNvPr id="29" name="TextBox 29"/>
          <p:cNvSpPr txBox="1"/>
          <p:nvPr/>
        </p:nvSpPr>
        <p:spPr>
          <a:xfrm>
            <a:off x="4633118" y="2697549"/>
            <a:ext cx="2497139" cy="490427"/>
          </a:xfrm>
          <a:prstGeom prst="rect">
            <a:avLst/>
          </a:prstGeom>
        </p:spPr>
        <p:txBody>
          <a:bodyPr lIns="0" tIns="0" rIns="0" bIns="0" rtlCol="0" anchor="t">
            <a:spAutoFit/>
          </a:bodyPr>
          <a:lstStyle/>
          <a:p>
            <a:pPr algn="ctr" rtl="1">
              <a:lnSpc>
                <a:spcPts val="3690"/>
              </a:lnSpc>
            </a:pPr>
            <a:r>
              <a:rPr lang="ar-EG" sz="2635" b="1">
                <a:solidFill>
                  <a:srgbClr val="FFFFFF"/>
                </a:solidFill>
                <a:latin typeface="Codec Pro Bold"/>
                <a:ea typeface="Codec Pro Bold"/>
                <a:cs typeface="Codec Pro Bold"/>
                <a:sym typeface="Codec Pro Bold"/>
                <a:rtl/>
              </a:rPr>
              <a:t>المرحلة الرابعة </a:t>
            </a:r>
          </a:p>
        </p:txBody>
      </p:sp>
      <p:sp>
        <p:nvSpPr>
          <p:cNvPr id="30" name="TextBox 30"/>
          <p:cNvSpPr txBox="1"/>
          <p:nvPr/>
        </p:nvSpPr>
        <p:spPr>
          <a:xfrm>
            <a:off x="953936" y="2693300"/>
            <a:ext cx="2546594" cy="490427"/>
          </a:xfrm>
          <a:prstGeom prst="rect">
            <a:avLst/>
          </a:prstGeom>
        </p:spPr>
        <p:txBody>
          <a:bodyPr lIns="0" tIns="0" rIns="0" bIns="0" rtlCol="0" anchor="t">
            <a:spAutoFit/>
          </a:bodyPr>
          <a:lstStyle/>
          <a:p>
            <a:pPr algn="ctr" rtl="1">
              <a:lnSpc>
                <a:spcPts val="3690"/>
              </a:lnSpc>
            </a:pPr>
            <a:r>
              <a:rPr lang="ar-EG" sz="2635" b="1">
                <a:solidFill>
                  <a:srgbClr val="FFFFFF"/>
                </a:solidFill>
                <a:latin typeface="Codec Pro Bold"/>
                <a:ea typeface="Codec Pro Bold"/>
                <a:cs typeface="Codec Pro Bold"/>
                <a:sym typeface="Codec Pro Bold"/>
                <a:rtl/>
              </a:rPr>
              <a:t>المرحلة الخامسة </a:t>
            </a:r>
          </a:p>
        </p:txBody>
      </p:sp>
      <p:sp>
        <p:nvSpPr>
          <p:cNvPr id="31" name="TextBox 31"/>
          <p:cNvSpPr txBox="1"/>
          <p:nvPr/>
        </p:nvSpPr>
        <p:spPr>
          <a:xfrm>
            <a:off x="14585796" y="3779569"/>
            <a:ext cx="2584443" cy="923163"/>
          </a:xfrm>
          <a:prstGeom prst="rect">
            <a:avLst/>
          </a:prstGeom>
        </p:spPr>
        <p:txBody>
          <a:bodyPr lIns="0" tIns="0" rIns="0" bIns="0" rtlCol="0" anchor="t">
            <a:spAutoFit/>
          </a:bodyPr>
          <a:lstStyle/>
          <a:p>
            <a:pPr algn="ctr" rtl="1">
              <a:lnSpc>
                <a:spcPts val="3621"/>
              </a:lnSpc>
            </a:pPr>
            <a:r>
              <a:rPr lang="ar-EG" sz="1700" b="1">
                <a:solidFill>
                  <a:srgbClr val="000000"/>
                </a:solidFill>
                <a:latin typeface="29LT Bukra Bold"/>
                <a:ea typeface="29LT Bukra Bold"/>
                <a:cs typeface="29LT Bukra Bold"/>
                <a:sym typeface="29LT Bukra Bold"/>
                <a:rtl/>
              </a:rPr>
              <a:t> الأسبوع </a:t>
            </a:r>
            <a:r>
              <a:rPr lang="en-US" sz="1700" b="1">
                <a:solidFill>
                  <a:srgbClr val="000000"/>
                </a:solidFill>
                <a:latin typeface="29LT Bukra Bold"/>
                <a:ea typeface="29LT Bukra Bold"/>
                <a:cs typeface="29LT Bukra Bold"/>
                <a:sym typeface="29LT Bukra Bold"/>
              </a:rPr>
              <a:t>1</a:t>
            </a:r>
            <a:r>
              <a:rPr lang="ar-EG" sz="1700" b="1">
                <a:solidFill>
                  <a:srgbClr val="000000"/>
                </a:solidFill>
                <a:latin typeface="29LT Bukra Bold"/>
                <a:ea typeface="29LT Bukra Bold"/>
                <a:cs typeface="29LT Bukra Bold"/>
                <a:sym typeface="29LT Bukra Bold"/>
                <a:rtl/>
              </a:rPr>
              <a:t> – الدراسة والتحليل</a:t>
            </a:r>
          </a:p>
        </p:txBody>
      </p:sp>
      <p:sp>
        <p:nvSpPr>
          <p:cNvPr id="32" name="TextBox 32"/>
          <p:cNvSpPr txBox="1"/>
          <p:nvPr/>
        </p:nvSpPr>
        <p:spPr>
          <a:xfrm>
            <a:off x="11486449" y="3779569"/>
            <a:ext cx="2195382" cy="923163"/>
          </a:xfrm>
          <a:prstGeom prst="rect">
            <a:avLst/>
          </a:prstGeom>
        </p:spPr>
        <p:txBody>
          <a:bodyPr lIns="0" tIns="0" rIns="0" bIns="0" rtlCol="0" anchor="t">
            <a:spAutoFit/>
          </a:bodyPr>
          <a:lstStyle/>
          <a:p>
            <a:pPr algn="ctr" rtl="1">
              <a:lnSpc>
                <a:spcPts val="3621"/>
              </a:lnSpc>
            </a:pPr>
            <a:r>
              <a:rPr lang="ar-EG" sz="1700" b="1">
                <a:solidFill>
                  <a:srgbClr val="051D40"/>
                </a:solidFill>
                <a:latin typeface="29LT Bukra Bold"/>
                <a:ea typeface="29LT Bukra Bold"/>
                <a:cs typeface="29LT Bukra Bold"/>
                <a:sym typeface="29LT Bukra Bold"/>
                <a:rtl/>
              </a:rPr>
              <a:t>الأسبوع </a:t>
            </a:r>
            <a:r>
              <a:rPr lang="en-US" sz="1700" b="1">
                <a:solidFill>
                  <a:srgbClr val="051D40"/>
                </a:solidFill>
                <a:latin typeface="29LT Bukra Bold"/>
                <a:ea typeface="29LT Bukra Bold"/>
                <a:cs typeface="29LT Bukra Bold"/>
                <a:sym typeface="29LT Bukra Bold"/>
              </a:rPr>
              <a:t>2</a:t>
            </a:r>
            <a:r>
              <a:rPr lang="ar-EG" sz="1700" b="1">
                <a:solidFill>
                  <a:srgbClr val="051D40"/>
                </a:solidFill>
                <a:latin typeface="29LT Bukra Bold"/>
                <a:ea typeface="29LT Bukra Bold"/>
                <a:cs typeface="29LT Bukra Bold"/>
                <a:sym typeface="29LT Bukra Bold"/>
                <a:rtl/>
              </a:rPr>
              <a:t> – تصميم النظام</a:t>
            </a:r>
          </a:p>
        </p:txBody>
      </p:sp>
      <p:sp>
        <p:nvSpPr>
          <p:cNvPr id="33" name="TextBox 33"/>
          <p:cNvSpPr txBox="1"/>
          <p:nvPr/>
        </p:nvSpPr>
        <p:spPr>
          <a:xfrm>
            <a:off x="7671292" y="3582370"/>
            <a:ext cx="3129358" cy="978027"/>
          </a:xfrm>
          <a:prstGeom prst="rect">
            <a:avLst/>
          </a:prstGeom>
        </p:spPr>
        <p:txBody>
          <a:bodyPr lIns="0" tIns="0" rIns="0" bIns="0" rtlCol="0" anchor="t">
            <a:spAutoFit/>
          </a:bodyPr>
          <a:lstStyle/>
          <a:p>
            <a:pPr algn="ctr" rtl="1">
              <a:lnSpc>
                <a:spcPts val="3833"/>
              </a:lnSpc>
            </a:pPr>
            <a:r>
              <a:rPr lang="ar-EG" sz="1800" b="1">
                <a:solidFill>
                  <a:srgbClr val="000000"/>
                </a:solidFill>
                <a:latin typeface="29LT Bukra Bold"/>
                <a:ea typeface="29LT Bukra Bold"/>
                <a:cs typeface="29LT Bukra Bold"/>
                <a:sym typeface="29LT Bukra Bold"/>
                <a:rtl/>
              </a:rPr>
              <a:t>الأسبوع </a:t>
            </a:r>
            <a:r>
              <a:rPr lang="en-US" sz="1800" b="1">
                <a:solidFill>
                  <a:srgbClr val="000000"/>
                </a:solidFill>
                <a:latin typeface="29LT Bukra Bold"/>
                <a:ea typeface="29LT Bukra Bold"/>
                <a:cs typeface="29LT Bukra Bold"/>
                <a:sym typeface="29LT Bukra Bold"/>
              </a:rPr>
              <a:t>3</a:t>
            </a:r>
            <a:r>
              <a:rPr lang="ar-EG" sz="1800" b="1">
                <a:solidFill>
                  <a:srgbClr val="000000"/>
                </a:solidFill>
                <a:latin typeface="29LT Bukra Bold"/>
                <a:ea typeface="29LT Bukra Bold"/>
                <a:cs typeface="29LT Bukra Bold"/>
                <a:sym typeface="29LT Bukra Bold"/>
                <a:rtl/>
              </a:rPr>
              <a:t> – بناء</a:t>
            </a:r>
          </a:p>
          <a:p>
            <a:pPr algn="ctr" rtl="1">
              <a:lnSpc>
                <a:spcPts val="3833"/>
              </a:lnSpc>
            </a:pPr>
            <a:r>
              <a:rPr lang="ar-EG" sz="1800" b="1">
                <a:solidFill>
                  <a:srgbClr val="000000"/>
                </a:solidFill>
                <a:latin typeface="29LT Bukra Bold"/>
                <a:ea typeface="29LT Bukra Bold"/>
                <a:cs typeface="29LT Bukra Bold"/>
                <a:sym typeface="29LT Bukra Bold"/>
                <a:rtl/>
              </a:rPr>
              <a:t> النموذج الأولي</a:t>
            </a:r>
          </a:p>
        </p:txBody>
      </p:sp>
      <p:sp>
        <p:nvSpPr>
          <p:cNvPr id="34" name="TextBox 34"/>
          <p:cNvSpPr txBox="1"/>
          <p:nvPr/>
        </p:nvSpPr>
        <p:spPr>
          <a:xfrm>
            <a:off x="679807" y="3598697"/>
            <a:ext cx="2512089" cy="1050456"/>
          </a:xfrm>
          <a:prstGeom prst="rect">
            <a:avLst/>
          </a:prstGeom>
        </p:spPr>
        <p:txBody>
          <a:bodyPr lIns="0" tIns="0" rIns="0" bIns="0" rtlCol="0" anchor="t">
            <a:spAutoFit/>
          </a:bodyPr>
          <a:lstStyle/>
          <a:p>
            <a:pPr algn="ctr" rtl="1">
              <a:lnSpc>
                <a:spcPts val="4103"/>
              </a:lnSpc>
            </a:pPr>
            <a:r>
              <a:rPr lang="ar-EG" sz="1926" b="1">
                <a:solidFill>
                  <a:srgbClr val="000000"/>
                </a:solidFill>
                <a:latin typeface="29LT Bukra Bold"/>
                <a:ea typeface="29LT Bukra Bold"/>
                <a:cs typeface="29LT Bukra Bold"/>
                <a:sym typeface="29LT Bukra Bold"/>
                <a:rtl/>
              </a:rPr>
              <a:t>الأسبوع </a:t>
            </a:r>
            <a:r>
              <a:rPr lang="en-US" sz="1926" b="1">
                <a:solidFill>
                  <a:srgbClr val="000000"/>
                </a:solidFill>
                <a:latin typeface="29LT Bukra Bold"/>
                <a:ea typeface="29LT Bukra Bold"/>
                <a:cs typeface="29LT Bukra Bold"/>
                <a:sym typeface="29LT Bukra Bold"/>
              </a:rPr>
              <a:t>5</a:t>
            </a:r>
            <a:r>
              <a:rPr lang="ar-EG" sz="1926" b="1">
                <a:solidFill>
                  <a:srgbClr val="000000"/>
                </a:solidFill>
                <a:latin typeface="29LT Bukra Bold"/>
                <a:ea typeface="29LT Bukra Bold"/>
                <a:cs typeface="29LT Bukra Bold"/>
                <a:sym typeface="29LT Bukra Bold"/>
                <a:rtl/>
              </a:rPr>
              <a:t> – التوثيق والعرض</a:t>
            </a:r>
          </a:p>
        </p:txBody>
      </p:sp>
      <p:sp>
        <p:nvSpPr>
          <p:cNvPr id="35" name="TextBox 35"/>
          <p:cNvSpPr txBox="1"/>
          <p:nvPr/>
        </p:nvSpPr>
        <p:spPr>
          <a:xfrm>
            <a:off x="4070968" y="3724705"/>
            <a:ext cx="3129358" cy="978027"/>
          </a:xfrm>
          <a:prstGeom prst="rect">
            <a:avLst/>
          </a:prstGeom>
        </p:spPr>
        <p:txBody>
          <a:bodyPr lIns="0" tIns="0" rIns="0" bIns="0" rtlCol="0" anchor="t">
            <a:spAutoFit/>
          </a:bodyPr>
          <a:lstStyle/>
          <a:p>
            <a:pPr algn="ctr" rtl="1">
              <a:lnSpc>
                <a:spcPts val="3833"/>
              </a:lnSpc>
            </a:pPr>
            <a:r>
              <a:rPr lang="ar-EG" sz="1800" b="1">
                <a:solidFill>
                  <a:srgbClr val="051D40"/>
                </a:solidFill>
                <a:latin typeface="29LT Bukra Bold"/>
                <a:ea typeface="29LT Bukra Bold"/>
                <a:cs typeface="29LT Bukra Bold"/>
                <a:sym typeface="29LT Bukra Bold"/>
                <a:rtl/>
              </a:rPr>
              <a:t>الأسبوع </a:t>
            </a:r>
            <a:r>
              <a:rPr lang="en-US" sz="1800" b="1">
                <a:solidFill>
                  <a:srgbClr val="051D40"/>
                </a:solidFill>
                <a:latin typeface="29LT Bukra Bold"/>
                <a:ea typeface="29LT Bukra Bold"/>
                <a:cs typeface="29LT Bukra Bold"/>
                <a:sym typeface="29LT Bukra Bold"/>
              </a:rPr>
              <a:t>4</a:t>
            </a:r>
            <a:r>
              <a:rPr lang="ar-EG" sz="1800" b="1">
                <a:solidFill>
                  <a:srgbClr val="051D40"/>
                </a:solidFill>
                <a:latin typeface="29LT Bukra Bold"/>
                <a:ea typeface="29LT Bukra Bold"/>
                <a:cs typeface="29LT Bukra Bold"/>
                <a:sym typeface="29LT Bukra Bold"/>
                <a:rtl/>
              </a:rPr>
              <a:t> – الاختبار والتحسين</a:t>
            </a:r>
          </a:p>
        </p:txBody>
      </p:sp>
      <p:sp>
        <p:nvSpPr>
          <p:cNvPr id="36" name="TextBox 36"/>
          <p:cNvSpPr txBox="1"/>
          <p:nvPr/>
        </p:nvSpPr>
        <p:spPr>
          <a:xfrm>
            <a:off x="14764519" y="5267325"/>
            <a:ext cx="2377622" cy="3220255"/>
          </a:xfrm>
          <a:prstGeom prst="rect">
            <a:avLst/>
          </a:prstGeom>
        </p:spPr>
        <p:txBody>
          <a:bodyPr lIns="0" tIns="0" rIns="0" bIns="0" rtlCol="0" anchor="t">
            <a:spAutoFit/>
          </a:bodyPr>
          <a:lstStyle/>
          <a:p>
            <a:pPr algn="r" rtl="1">
              <a:lnSpc>
                <a:spcPts val="3614"/>
              </a:lnSpc>
            </a:pPr>
            <a:r>
              <a:rPr lang="ar-EG" sz="1892">
                <a:solidFill>
                  <a:srgbClr val="FFFFFF"/>
                </a:solidFill>
                <a:latin typeface="29LT Bukra"/>
                <a:ea typeface="29LT Bukra"/>
                <a:cs typeface="29LT Bukra"/>
                <a:sym typeface="29LT Bukra"/>
                <a:rtl/>
              </a:rPr>
              <a:t>تحليل تحديات الطرق في منطقة عسير.</a:t>
            </a:r>
          </a:p>
          <a:p>
            <a:pPr algn="l">
              <a:lnSpc>
                <a:spcPts val="3614"/>
              </a:lnSpc>
            </a:pPr>
            <a:endParaRPr lang="ar-EG" sz="1892">
              <a:solidFill>
                <a:srgbClr val="FFFFFF"/>
              </a:solidFill>
              <a:latin typeface="29LT Bukra"/>
              <a:ea typeface="29LT Bukra"/>
              <a:cs typeface="29LT Bukra"/>
              <a:sym typeface="29LT Bukra"/>
              <a:rtl/>
            </a:endParaRPr>
          </a:p>
          <a:p>
            <a:pPr algn="r" rtl="1">
              <a:lnSpc>
                <a:spcPts val="3614"/>
              </a:lnSpc>
            </a:pPr>
            <a:r>
              <a:rPr lang="ar-EG" sz="1892">
                <a:solidFill>
                  <a:srgbClr val="FFFFFF"/>
                </a:solidFill>
                <a:latin typeface="29LT Bukra"/>
                <a:ea typeface="29LT Bukra"/>
                <a:cs typeface="29LT Bukra"/>
                <a:sym typeface="29LT Bukra"/>
                <a:rtl/>
              </a:rPr>
              <a:t>جمع البيانات المناخية والجغرافية المرتبطة بالبنية التحتية.</a:t>
            </a:r>
          </a:p>
          <a:p>
            <a:pPr algn="l">
              <a:lnSpc>
                <a:spcPts val="3614"/>
              </a:lnSpc>
            </a:pPr>
            <a:endParaRPr lang="ar-EG" sz="1892">
              <a:solidFill>
                <a:srgbClr val="FFFFFF"/>
              </a:solidFill>
              <a:latin typeface="29LT Bukra"/>
              <a:ea typeface="29LT Bukra"/>
              <a:cs typeface="29LT Bukra"/>
              <a:sym typeface="29LT Bukra"/>
              <a:rtl/>
            </a:endParaRPr>
          </a:p>
        </p:txBody>
      </p:sp>
      <p:grpSp>
        <p:nvGrpSpPr>
          <p:cNvPr id="37" name="Group 37"/>
          <p:cNvGrpSpPr/>
          <p:nvPr/>
        </p:nvGrpSpPr>
        <p:grpSpPr>
          <a:xfrm>
            <a:off x="15102556" y="5067104"/>
            <a:ext cx="2253415" cy="3206339"/>
            <a:chOff x="0" y="0"/>
            <a:chExt cx="3004553" cy="4275118"/>
          </a:xfrm>
        </p:grpSpPr>
        <p:sp>
          <p:nvSpPr>
            <p:cNvPr id="38" name="AutoShape 38"/>
            <p:cNvSpPr/>
            <p:nvPr/>
          </p:nvSpPr>
          <p:spPr>
            <a:xfrm flipV="1">
              <a:off x="2972803" y="0"/>
              <a:ext cx="0" cy="4275118"/>
            </a:xfrm>
            <a:prstGeom prst="line">
              <a:avLst/>
            </a:prstGeom>
            <a:ln w="63500" cap="flat">
              <a:solidFill>
                <a:srgbClr val="FFFFFF"/>
              </a:solidFill>
              <a:prstDash val="solid"/>
              <a:headEnd type="diamond" w="lg" len="lg"/>
              <a:tailEnd type="diamond" w="lg" len="lg"/>
            </a:ln>
          </p:spPr>
        </p:sp>
        <p:sp>
          <p:nvSpPr>
            <p:cNvPr id="39" name="AutoShape 39"/>
            <p:cNvSpPr/>
            <p:nvPr/>
          </p:nvSpPr>
          <p:spPr>
            <a:xfrm>
              <a:off x="0" y="2156514"/>
              <a:ext cx="2972803" cy="0"/>
            </a:xfrm>
            <a:prstGeom prst="line">
              <a:avLst/>
            </a:prstGeom>
            <a:ln w="63500" cap="flat">
              <a:solidFill>
                <a:srgbClr val="FFFFFF"/>
              </a:solidFill>
              <a:prstDash val="solid"/>
              <a:headEnd type="diamond" w="lg" len="lg"/>
              <a:tailEnd type="none" w="sm" len="sm"/>
            </a:ln>
          </p:spPr>
        </p:sp>
      </p:grpSp>
      <p:grpSp>
        <p:nvGrpSpPr>
          <p:cNvPr id="40" name="Group 40"/>
          <p:cNvGrpSpPr/>
          <p:nvPr/>
        </p:nvGrpSpPr>
        <p:grpSpPr>
          <a:xfrm>
            <a:off x="11700962" y="5067104"/>
            <a:ext cx="2253415" cy="3206339"/>
            <a:chOff x="0" y="0"/>
            <a:chExt cx="3004553" cy="4275118"/>
          </a:xfrm>
        </p:grpSpPr>
        <p:sp>
          <p:nvSpPr>
            <p:cNvPr id="41" name="AutoShape 41"/>
            <p:cNvSpPr/>
            <p:nvPr/>
          </p:nvSpPr>
          <p:spPr>
            <a:xfrm flipV="1">
              <a:off x="2972803" y="0"/>
              <a:ext cx="0" cy="4275118"/>
            </a:xfrm>
            <a:prstGeom prst="line">
              <a:avLst/>
            </a:prstGeom>
            <a:ln w="63500" cap="flat">
              <a:solidFill>
                <a:srgbClr val="FFFFFF"/>
              </a:solidFill>
              <a:prstDash val="solid"/>
              <a:headEnd type="diamond" w="lg" len="lg"/>
              <a:tailEnd type="diamond" w="lg" len="lg"/>
            </a:ln>
          </p:spPr>
        </p:sp>
        <p:sp>
          <p:nvSpPr>
            <p:cNvPr id="42" name="AutoShape 42"/>
            <p:cNvSpPr/>
            <p:nvPr/>
          </p:nvSpPr>
          <p:spPr>
            <a:xfrm>
              <a:off x="0" y="2156514"/>
              <a:ext cx="2972803" cy="0"/>
            </a:xfrm>
            <a:prstGeom prst="line">
              <a:avLst/>
            </a:prstGeom>
            <a:ln w="63500" cap="flat">
              <a:solidFill>
                <a:srgbClr val="FFFFFF"/>
              </a:solidFill>
              <a:prstDash val="solid"/>
              <a:headEnd type="diamond" w="lg" len="lg"/>
              <a:tailEnd type="none" w="sm" len="sm"/>
            </a:ln>
          </p:spPr>
        </p:sp>
      </p:grpSp>
      <p:grpSp>
        <p:nvGrpSpPr>
          <p:cNvPr id="43" name="Group 43"/>
          <p:cNvGrpSpPr/>
          <p:nvPr/>
        </p:nvGrpSpPr>
        <p:grpSpPr>
          <a:xfrm>
            <a:off x="8213873" y="5143500"/>
            <a:ext cx="2253415" cy="3206339"/>
            <a:chOff x="0" y="0"/>
            <a:chExt cx="3004553" cy="4275118"/>
          </a:xfrm>
        </p:grpSpPr>
        <p:sp>
          <p:nvSpPr>
            <p:cNvPr id="44" name="AutoShape 44"/>
            <p:cNvSpPr/>
            <p:nvPr/>
          </p:nvSpPr>
          <p:spPr>
            <a:xfrm flipV="1">
              <a:off x="2972803" y="0"/>
              <a:ext cx="0" cy="4275118"/>
            </a:xfrm>
            <a:prstGeom prst="line">
              <a:avLst/>
            </a:prstGeom>
            <a:ln w="63500" cap="flat">
              <a:solidFill>
                <a:srgbClr val="FFFFFF"/>
              </a:solidFill>
              <a:prstDash val="solid"/>
              <a:headEnd type="diamond" w="lg" len="lg"/>
              <a:tailEnd type="diamond" w="lg" len="lg"/>
            </a:ln>
          </p:spPr>
        </p:sp>
        <p:sp>
          <p:nvSpPr>
            <p:cNvPr id="45" name="AutoShape 45"/>
            <p:cNvSpPr/>
            <p:nvPr/>
          </p:nvSpPr>
          <p:spPr>
            <a:xfrm>
              <a:off x="0" y="2156514"/>
              <a:ext cx="2972803" cy="0"/>
            </a:xfrm>
            <a:prstGeom prst="line">
              <a:avLst/>
            </a:prstGeom>
            <a:ln w="63500" cap="flat">
              <a:solidFill>
                <a:srgbClr val="FFFFFF"/>
              </a:solidFill>
              <a:prstDash val="solid"/>
              <a:headEnd type="diamond" w="lg" len="lg"/>
              <a:tailEnd type="none" w="sm" len="sm"/>
            </a:ln>
          </p:spPr>
        </p:sp>
      </p:grpSp>
      <p:grpSp>
        <p:nvGrpSpPr>
          <p:cNvPr id="46" name="Group 46"/>
          <p:cNvGrpSpPr/>
          <p:nvPr/>
        </p:nvGrpSpPr>
        <p:grpSpPr>
          <a:xfrm>
            <a:off x="4661068" y="5143500"/>
            <a:ext cx="2253415" cy="3206339"/>
            <a:chOff x="0" y="0"/>
            <a:chExt cx="3004553" cy="4275118"/>
          </a:xfrm>
        </p:grpSpPr>
        <p:sp>
          <p:nvSpPr>
            <p:cNvPr id="47" name="AutoShape 47"/>
            <p:cNvSpPr/>
            <p:nvPr/>
          </p:nvSpPr>
          <p:spPr>
            <a:xfrm flipV="1">
              <a:off x="2972803" y="0"/>
              <a:ext cx="0" cy="4275118"/>
            </a:xfrm>
            <a:prstGeom prst="line">
              <a:avLst/>
            </a:prstGeom>
            <a:ln w="63500" cap="flat">
              <a:solidFill>
                <a:srgbClr val="FFFFFF"/>
              </a:solidFill>
              <a:prstDash val="solid"/>
              <a:headEnd type="diamond" w="lg" len="lg"/>
              <a:tailEnd type="diamond" w="lg" len="lg"/>
            </a:ln>
          </p:spPr>
        </p:sp>
        <p:sp>
          <p:nvSpPr>
            <p:cNvPr id="48" name="AutoShape 48"/>
            <p:cNvSpPr/>
            <p:nvPr/>
          </p:nvSpPr>
          <p:spPr>
            <a:xfrm>
              <a:off x="0" y="2156514"/>
              <a:ext cx="2972803" cy="0"/>
            </a:xfrm>
            <a:prstGeom prst="line">
              <a:avLst/>
            </a:prstGeom>
            <a:ln w="63500" cap="flat">
              <a:solidFill>
                <a:srgbClr val="FFFFFF"/>
              </a:solidFill>
              <a:prstDash val="solid"/>
              <a:headEnd type="diamond" w="lg" len="lg"/>
              <a:tailEnd type="none" w="sm" len="sm"/>
            </a:ln>
          </p:spPr>
        </p:sp>
      </p:grpSp>
      <p:grpSp>
        <p:nvGrpSpPr>
          <p:cNvPr id="49" name="Group 49"/>
          <p:cNvGrpSpPr/>
          <p:nvPr/>
        </p:nvGrpSpPr>
        <p:grpSpPr>
          <a:xfrm>
            <a:off x="1108263" y="5143500"/>
            <a:ext cx="2253415" cy="3206339"/>
            <a:chOff x="0" y="0"/>
            <a:chExt cx="3004553" cy="4275118"/>
          </a:xfrm>
        </p:grpSpPr>
        <p:sp>
          <p:nvSpPr>
            <p:cNvPr id="50" name="AutoShape 50"/>
            <p:cNvSpPr/>
            <p:nvPr/>
          </p:nvSpPr>
          <p:spPr>
            <a:xfrm flipV="1">
              <a:off x="2972803" y="0"/>
              <a:ext cx="0" cy="4275118"/>
            </a:xfrm>
            <a:prstGeom prst="line">
              <a:avLst/>
            </a:prstGeom>
            <a:ln w="63500" cap="flat">
              <a:solidFill>
                <a:srgbClr val="FFFFFF"/>
              </a:solidFill>
              <a:prstDash val="solid"/>
              <a:headEnd type="diamond" w="lg" len="lg"/>
              <a:tailEnd type="diamond" w="lg" len="lg"/>
            </a:ln>
          </p:spPr>
        </p:sp>
        <p:sp>
          <p:nvSpPr>
            <p:cNvPr id="51" name="AutoShape 51"/>
            <p:cNvSpPr/>
            <p:nvPr/>
          </p:nvSpPr>
          <p:spPr>
            <a:xfrm>
              <a:off x="0" y="2156514"/>
              <a:ext cx="2972803" cy="0"/>
            </a:xfrm>
            <a:prstGeom prst="line">
              <a:avLst/>
            </a:prstGeom>
            <a:ln w="63500" cap="flat">
              <a:solidFill>
                <a:srgbClr val="FFFFFF"/>
              </a:solidFill>
              <a:prstDash val="solid"/>
              <a:headEnd type="diamond" w="lg" len="lg"/>
              <a:tailEnd type="none" w="sm" len="sm"/>
            </a:ln>
          </p:spPr>
        </p:sp>
      </p:grpSp>
      <p:grpSp>
        <p:nvGrpSpPr>
          <p:cNvPr id="52" name="Group 52"/>
          <p:cNvGrpSpPr/>
          <p:nvPr/>
        </p:nvGrpSpPr>
        <p:grpSpPr>
          <a:xfrm>
            <a:off x="11276607" y="5424076"/>
            <a:ext cx="2405224" cy="3097253"/>
            <a:chOff x="0" y="0"/>
            <a:chExt cx="3206965" cy="4129670"/>
          </a:xfrm>
        </p:grpSpPr>
        <p:sp>
          <p:nvSpPr>
            <p:cNvPr id="53" name="TextBox 53"/>
            <p:cNvSpPr txBox="1"/>
            <p:nvPr/>
          </p:nvSpPr>
          <p:spPr>
            <a:xfrm>
              <a:off x="0" y="-123825"/>
              <a:ext cx="3206965" cy="2530678"/>
            </a:xfrm>
            <a:prstGeom prst="rect">
              <a:avLst/>
            </a:prstGeom>
          </p:spPr>
          <p:txBody>
            <a:bodyPr lIns="0" tIns="0" rIns="0" bIns="0" rtlCol="0" anchor="t">
              <a:spAutoFit/>
            </a:bodyPr>
            <a:lstStyle/>
            <a:p>
              <a:pPr algn="r" rtl="1">
                <a:lnSpc>
                  <a:spcPts val="2990"/>
                </a:lnSpc>
              </a:pPr>
              <a:r>
                <a:rPr lang="ar-EG" sz="1892">
                  <a:solidFill>
                    <a:srgbClr val="FFFFFF"/>
                  </a:solidFill>
                  <a:latin typeface="29LT Bukra"/>
                  <a:ea typeface="29LT Bukra"/>
                  <a:cs typeface="29LT Bukra"/>
                  <a:sym typeface="29LT Bukra"/>
                  <a:rtl/>
                </a:rPr>
                <a:t>تصميم هيكل النظام الذكي وخريطة المجسات</a:t>
              </a:r>
            </a:p>
            <a:p>
              <a:pPr algn="r" rtl="1">
                <a:lnSpc>
                  <a:spcPts val="2990"/>
                </a:lnSpc>
              </a:pPr>
              <a:endParaRPr lang="ar-EG" sz="1892">
                <a:solidFill>
                  <a:srgbClr val="FFFFFF"/>
                </a:solidFill>
                <a:latin typeface="29LT Bukra"/>
                <a:ea typeface="29LT Bukra"/>
                <a:cs typeface="29LT Bukra"/>
                <a:sym typeface="29LT Bukra"/>
                <a:rtl/>
              </a:endParaRPr>
            </a:p>
            <a:p>
              <a:pPr algn="r" rtl="1">
                <a:lnSpc>
                  <a:spcPts val="2990"/>
                </a:lnSpc>
                <a:spcBef>
                  <a:spcPct val="0"/>
                </a:spcBef>
              </a:pPr>
              <a:endParaRPr lang="ar-EG" sz="1892">
                <a:solidFill>
                  <a:srgbClr val="FFFFFF"/>
                </a:solidFill>
                <a:latin typeface="29LT Bukra"/>
                <a:ea typeface="29LT Bukra"/>
                <a:cs typeface="29LT Bukra"/>
                <a:sym typeface="29LT Bukra"/>
                <a:rtl/>
              </a:endParaRPr>
            </a:p>
          </p:txBody>
        </p:sp>
        <p:sp>
          <p:nvSpPr>
            <p:cNvPr id="54" name="TextBox 54"/>
            <p:cNvSpPr txBox="1"/>
            <p:nvPr/>
          </p:nvSpPr>
          <p:spPr>
            <a:xfrm>
              <a:off x="0" y="1093267"/>
              <a:ext cx="3206965" cy="3036404"/>
            </a:xfrm>
            <a:prstGeom prst="rect">
              <a:avLst/>
            </a:prstGeom>
          </p:spPr>
          <p:txBody>
            <a:bodyPr lIns="0" tIns="0" rIns="0" bIns="0" rtlCol="0" anchor="t">
              <a:spAutoFit/>
            </a:bodyPr>
            <a:lstStyle/>
            <a:p>
              <a:pPr algn="r" rtl="1">
                <a:lnSpc>
                  <a:spcPts val="2990"/>
                </a:lnSpc>
              </a:pPr>
              <a:endParaRPr/>
            </a:p>
            <a:p>
              <a:pPr algn="l">
                <a:lnSpc>
                  <a:spcPts val="2990"/>
                </a:lnSpc>
              </a:pPr>
              <a:endParaRPr/>
            </a:p>
            <a:p>
              <a:pPr algn="r" rtl="1">
                <a:lnSpc>
                  <a:spcPts val="2990"/>
                </a:lnSpc>
              </a:pPr>
              <a:r>
                <a:rPr lang="ar-EG" sz="1892">
                  <a:solidFill>
                    <a:srgbClr val="FFFFFF"/>
                  </a:solidFill>
                  <a:latin typeface="29LT Bukra"/>
                  <a:ea typeface="29LT Bukra"/>
                  <a:cs typeface="29LT Bukra"/>
                  <a:sym typeface="29LT Bukra"/>
                  <a:rtl/>
                </a:rPr>
                <a:t>جمع البيانات المناخية والجغرافية المرتبطة بالبنية التحتية.</a:t>
              </a:r>
            </a:p>
            <a:p>
              <a:pPr algn="l">
                <a:lnSpc>
                  <a:spcPts val="2990"/>
                </a:lnSpc>
                <a:spcBef>
                  <a:spcPct val="0"/>
                </a:spcBef>
              </a:pPr>
              <a:endParaRPr lang="ar-EG" sz="1892">
                <a:solidFill>
                  <a:srgbClr val="FFFFFF"/>
                </a:solidFill>
                <a:latin typeface="29LT Bukra"/>
                <a:ea typeface="29LT Bukra"/>
                <a:cs typeface="29LT Bukra"/>
                <a:sym typeface="29LT Bukra"/>
                <a:rtl/>
              </a:endParaRPr>
            </a:p>
          </p:txBody>
        </p:sp>
      </p:grpSp>
      <p:sp>
        <p:nvSpPr>
          <p:cNvPr id="55" name="TextBox 55"/>
          <p:cNvSpPr txBox="1"/>
          <p:nvPr/>
        </p:nvSpPr>
        <p:spPr>
          <a:xfrm>
            <a:off x="7724108" y="5343525"/>
            <a:ext cx="2377622" cy="2687553"/>
          </a:xfrm>
          <a:prstGeom prst="rect">
            <a:avLst/>
          </a:prstGeom>
        </p:spPr>
        <p:txBody>
          <a:bodyPr lIns="0" tIns="0" rIns="0" bIns="0" rtlCol="0" anchor="t">
            <a:spAutoFit/>
          </a:bodyPr>
          <a:lstStyle/>
          <a:p>
            <a:pPr algn="r" rtl="1">
              <a:lnSpc>
                <a:spcPts val="2990"/>
              </a:lnSpc>
            </a:pPr>
            <a:r>
              <a:rPr lang="ar-EG" sz="1892">
                <a:solidFill>
                  <a:srgbClr val="FFFFFF"/>
                </a:solidFill>
                <a:latin typeface="29LT Bukra"/>
                <a:ea typeface="29LT Bukra"/>
                <a:cs typeface="29LT Bukra"/>
                <a:sym typeface="29LT Bukra"/>
                <a:rtl/>
              </a:rPr>
              <a:t>تطوير نموذج بصري تفاعلي باستخدام </a:t>
            </a:r>
            <a:r>
              <a:rPr lang="en-US" sz="1892">
                <a:solidFill>
                  <a:srgbClr val="FFFFFF"/>
                </a:solidFill>
                <a:latin typeface="29LT Bukra"/>
                <a:ea typeface="29LT Bukra"/>
                <a:cs typeface="29LT Bukra"/>
                <a:sym typeface="29LT Bukra"/>
              </a:rPr>
              <a:t>Figma</a:t>
            </a:r>
          </a:p>
          <a:p>
            <a:pPr algn="r" rtl="1">
              <a:lnSpc>
                <a:spcPts val="2990"/>
              </a:lnSpc>
            </a:pPr>
            <a:endParaRPr lang="en-US" sz="1892">
              <a:solidFill>
                <a:srgbClr val="FFFFFF"/>
              </a:solidFill>
              <a:latin typeface="29LT Bukra"/>
              <a:ea typeface="29LT Bukra"/>
              <a:cs typeface="29LT Bukra"/>
              <a:sym typeface="29LT Bukra"/>
            </a:endParaRPr>
          </a:p>
          <a:p>
            <a:pPr algn="r" rtl="1">
              <a:lnSpc>
                <a:spcPts val="2990"/>
              </a:lnSpc>
              <a:spcBef>
                <a:spcPct val="0"/>
              </a:spcBef>
            </a:pPr>
            <a:r>
              <a:rPr lang="ar-EG" sz="1892">
                <a:solidFill>
                  <a:srgbClr val="FFFFFF"/>
                </a:solidFill>
                <a:latin typeface="29LT Bukra"/>
                <a:ea typeface="29LT Bukra"/>
                <a:cs typeface="29LT Bukra"/>
                <a:sym typeface="29LT Bukra"/>
                <a:rtl/>
              </a:rPr>
              <a:t>عرض بيانات حسية (اهتزاز، حرارة، ضغط) على الخريطة</a:t>
            </a:r>
          </a:p>
        </p:txBody>
      </p:sp>
      <p:grpSp>
        <p:nvGrpSpPr>
          <p:cNvPr id="56" name="Group 56"/>
          <p:cNvGrpSpPr/>
          <p:nvPr/>
        </p:nvGrpSpPr>
        <p:grpSpPr>
          <a:xfrm>
            <a:off x="4233007" y="5585165"/>
            <a:ext cx="2426551" cy="2170218"/>
            <a:chOff x="0" y="0"/>
            <a:chExt cx="3235402" cy="2893624"/>
          </a:xfrm>
        </p:grpSpPr>
        <p:sp>
          <p:nvSpPr>
            <p:cNvPr id="57" name="TextBox 57"/>
            <p:cNvSpPr txBox="1"/>
            <p:nvPr/>
          </p:nvSpPr>
          <p:spPr>
            <a:xfrm>
              <a:off x="0" y="-123825"/>
              <a:ext cx="3170163" cy="2024953"/>
            </a:xfrm>
            <a:prstGeom prst="rect">
              <a:avLst/>
            </a:prstGeom>
          </p:spPr>
          <p:txBody>
            <a:bodyPr lIns="0" tIns="0" rIns="0" bIns="0" rtlCol="0" anchor="t">
              <a:spAutoFit/>
            </a:bodyPr>
            <a:lstStyle/>
            <a:p>
              <a:pPr algn="r" rtl="1">
                <a:lnSpc>
                  <a:spcPts val="2990"/>
                </a:lnSpc>
              </a:pPr>
              <a:r>
                <a:rPr lang="ar-EG" sz="1892">
                  <a:solidFill>
                    <a:srgbClr val="FFFFFF"/>
                  </a:solidFill>
                  <a:latin typeface="29LT Bukra"/>
                  <a:ea typeface="29LT Bukra"/>
                  <a:cs typeface="29LT Bukra"/>
                  <a:sym typeface="29LT Bukra"/>
                  <a:rtl/>
                </a:rPr>
                <a:t>استعراض النموذج مع مختصين</a:t>
              </a:r>
            </a:p>
            <a:p>
              <a:pPr algn="r" rtl="1">
                <a:lnSpc>
                  <a:spcPts val="2990"/>
                </a:lnSpc>
              </a:pPr>
              <a:endParaRPr lang="ar-EG" sz="1892">
                <a:solidFill>
                  <a:srgbClr val="FFFFFF"/>
                </a:solidFill>
                <a:latin typeface="29LT Bukra"/>
                <a:ea typeface="29LT Bukra"/>
                <a:cs typeface="29LT Bukra"/>
                <a:sym typeface="29LT Bukra"/>
                <a:rtl/>
              </a:endParaRPr>
            </a:p>
            <a:p>
              <a:pPr algn="r" rtl="1">
                <a:lnSpc>
                  <a:spcPts val="2990"/>
                </a:lnSpc>
                <a:spcBef>
                  <a:spcPct val="0"/>
                </a:spcBef>
              </a:pPr>
              <a:endParaRPr lang="ar-EG" sz="1892">
                <a:solidFill>
                  <a:srgbClr val="FFFFFF"/>
                </a:solidFill>
                <a:latin typeface="29LT Bukra"/>
                <a:ea typeface="29LT Bukra"/>
                <a:cs typeface="29LT Bukra"/>
                <a:sym typeface="29LT Bukra"/>
                <a:rtl/>
              </a:endParaRPr>
            </a:p>
          </p:txBody>
        </p:sp>
        <p:sp>
          <p:nvSpPr>
            <p:cNvPr id="58" name="TextBox 58"/>
            <p:cNvSpPr txBox="1"/>
            <p:nvPr/>
          </p:nvSpPr>
          <p:spPr>
            <a:xfrm>
              <a:off x="65239" y="1880123"/>
              <a:ext cx="3170163" cy="1013501"/>
            </a:xfrm>
            <a:prstGeom prst="rect">
              <a:avLst/>
            </a:prstGeom>
          </p:spPr>
          <p:txBody>
            <a:bodyPr lIns="0" tIns="0" rIns="0" bIns="0" rtlCol="0" anchor="t">
              <a:spAutoFit/>
            </a:bodyPr>
            <a:lstStyle/>
            <a:p>
              <a:pPr algn="r" rtl="1">
                <a:lnSpc>
                  <a:spcPts val="2990"/>
                </a:lnSpc>
                <a:spcBef>
                  <a:spcPct val="0"/>
                </a:spcBef>
              </a:pPr>
              <a:r>
                <a:rPr lang="ar-EG" sz="1892">
                  <a:solidFill>
                    <a:srgbClr val="FFFFFF"/>
                  </a:solidFill>
                  <a:latin typeface="29LT Bukra"/>
                  <a:ea typeface="29LT Bukra"/>
                  <a:cs typeface="29LT Bukra"/>
                  <a:sym typeface="29LT Bukra"/>
                  <a:rtl/>
                </a:rPr>
                <a:t>تعديل النسخة النهائية بناءً على الملاحظات</a:t>
              </a:r>
            </a:p>
          </p:txBody>
        </p:sp>
      </p:grpSp>
      <p:sp>
        <p:nvSpPr>
          <p:cNvPr id="59" name="TextBox 59"/>
          <p:cNvSpPr txBox="1"/>
          <p:nvPr/>
        </p:nvSpPr>
        <p:spPr>
          <a:xfrm>
            <a:off x="683810" y="5461340"/>
            <a:ext cx="2377622" cy="791082"/>
          </a:xfrm>
          <a:prstGeom prst="rect">
            <a:avLst/>
          </a:prstGeom>
        </p:spPr>
        <p:txBody>
          <a:bodyPr lIns="0" tIns="0" rIns="0" bIns="0" rtlCol="0" anchor="t">
            <a:spAutoFit/>
          </a:bodyPr>
          <a:lstStyle/>
          <a:p>
            <a:pPr algn="r" rtl="1">
              <a:lnSpc>
                <a:spcPts val="2990"/>
              </a:lnSpc>
              <a:spcBef>
                <a:spcPct val="0"/>
              </a:spcBef>
            </a:pPr>
            <a:r>
              <a:rPr lang="ar-EG" sz="1892">
                <a:solidFill>
                  <a:srgbClr val="FFFFFF"/>
                </a:solidFill>
                <a:latin typeface="29LT Bukra"/>
                <a:ea typeface="29LT Bukra"/>
                <a:cs typeface="29LT Bukra"/>
                <a:sym typeface="29LT Bukra"/>
                <a:rtl/>
              </a:rPr>
              <a:t>تجهيز العرض التقديمي والتقني</a:t>
            </a:r>
          </a:p>
        </p:txBody>
      </p:sp>
      <p:sp>
        <p:nvSpPr>
          <p:cNvPr id="60" name="TextBox 60"/>
          <p:cNvSpPr txBox="1"/>
          <p:nvPr/>
        </p:nvSpPr>
        <p:spPr>
          <a:xfrm>
            <a:off x="788585" y="6759615"/>
            <a:ext cx="2377622" cy="995768"/>
          </a:xfrm>
          <a:prstGeom prst="rect">
            <a:avLst/>
          </a:prstGeom>
        </p:spPr>
        <p:txBody>
          <a:bodyPr lIns="0" tIns="0" rIns="0" bIns="0" rtlCol="0" anchor="t">
            <a:spAutoFit/>
          </a:bodyPr>
          <a:lstStyle/>
          <a:p>
            <a:pPr algn="r" rtl="1">
              <a:lnSpc>
                <a:spcPts val="3955"/>
              </a:lnSpc>
            </a:pPr>
            <a:r>
              <a:rPr lang="ar-EG" sz="1892">
                <a:solidFill>
                  <a:srgbClr val="FFFFFF"/>
                </a:solidFill>
                <a:latin typeface="29LT Bukra"/>
                <a:ea typeface="29LT Bukra"/>
                <a:cs typeface="29LT Bukra"/>
                <a:sym typeface="29LT Bukra"/>
                <a:rtl/>
              </a:rPr>
              <a:t>إعداد التقرير النهائي ومخرجات القيمة</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50409" y="1309595"/>
            <a:ext cx="5243616" cy="2842152"/>
            <a:chOff x="0" y="0"/>
            <a:chExt cx="1381035" cy="748550"/>
          </a:xfrm>
        </p:grpSpPr>
        <p:sp>
          <p:nvSpPr>
            <p:cNvPr id="3" name="Freeform 3"/>
            <p:cNvSpPr/>
            <p:nvPr/>
          </p:nvSpPr>
          <p:spPr>
            <a:xfrm>
              <a:off x="0" y="0"/>
              <a:ext cx="1381035" cy="748550"/>
            </a:xfrm>
            <a:custGeom>
              <a:avLst/>
              <a:gdLst/>
              <a:ahLst/>
              <a:cxnLst/>
              <a:rect l="l" t="t" r="r" b="b"/>
              <a:pathLst>
                <a:path w="1381035" h="748550">
                  <a:moveTo>
                    <a:pt x="60534" y="0"/>
                  </a:moveTo>
                  <a:lnTo>
                    <a:pt x="1320500" y="0"/>
                  </a:lnTo>
                  <a:cubicBezTo>
                    <a:pt x="1353932" y="0"/>
                    <a:pt x="1381035" y="27102"/>
                    <a:pt x="1381035" y="60534"/>
                  </a:cubicBezTo>
                  <a:lnTo>
                    <a:pt x="1381035" y="688016"/>
                  </a:lnTo>
                  <a:cubicBezTo>
                    <a:pt x="1381035" y="721448"/>
                    <a:pt x="1353932" y="748550"/>
                    <a:pt x="1320500" y="748550"/>
                  </a:cubicBezTo>
                  <a:lnTo>
                    <a:pt x="60534" y="748550"/>
                  </a:lnTo>
                  <a:cubicBezTo>
                    <a:pt x="27102" y="748550"/>
                    <a:pt x="0" y="721448"/>
                    <a:pt x="0" y="688016"/>
                  </a:cubicBezTo>
                  <a:lnTo>
                    <a:pt x="0" y="60534"/>
                  </a:lnTo>
                  <a:cubicBezTo>
                    <a:pt x="0" y="27102"/>
                    <a:pt x="27102" y="0"/>
                    <a:pt x="60534" y="0"/>
                  </a:cubicBezTo>
                  <a:close/>
                </a:path>
              </a:pathLst>
            </a:custGeom>
            <a:solidFill>
              <a:srgbClr val="FFFFFF"/>
            </a:solidFill>
          </p:spPr>
        </p:sp>
        <p:sp>
          <p:nvSpPr>
            <p:cNvPr id="4" name="TextBox 4"/>
            <p:cNvSpPr txBox="1"/>
            <p:nvPr/>
          </p:nvSpPr>
          <p:spPr>
            <a:xfrm>
              <a:off x="0" y="-57150"/>
              <a:ext cx="1381035" cy="805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18940" y="1309595"/>
            <a:ext cx="5243616" cy="2842152"/>
            <a:chOff x="0" y="0"/>
            <a:chExt cx="1381035" cy="748550"/>
          </a:xfrm>
        </p:grpSpPr>
        <p:sp>
          <p:nvSpPr>
            <p:cNvPr id="6" name="Freeform 6"/>
            <p:cNvSpPr/>
            <p:nvPr/>
          </p:nvSpPr>
          <p:spPr>
            <a:xfrm>
              <a:off x="0" y="0"/>
              <a:ext cx="1381035" cy="748550"/>
            </a:xfrm>
            <a:custGeom>
              <a:avLst/>
              <a:gdLst/>
              <a:ahLst/>
              <a:cxnLst/>
              <a:rect l="l" t="t" r="r" b="b"/>
              <a:pathLst>
                <a:path w="1381035" h="748550">
                  <a:moveTo>
                    <a:pt x="60534" y="0"/>
                  </a:moveTo>
                  <a:lnTo>
                    <a:pt x="1320500" y="0"/>
                  </a:lnTo>
                  <a:cubicBezTo>
                    <a:pt x="1353932" y="0"/>
                    <a:pt x="1381035" y="27102"/>
                    <a:pt x="1381035" y="60534"/>
                  </a:cubicBezTo>
                  <a:lnTo>
                    <a:pt x="1381035" y="688016"/>
                  </a:lnTo>
                  <a:cubicBezTo>
                    <a:pt x="1381035" y="721448"/>
                    <a:pt x="1353932" y="748550"/>
                    <a:pt x="1320500" y="748550"/>
                  </a:cubicBezTo>
                  <a:lnTo>
                    <a:pt x="60534" y="748550"/>
                  </a:lnTo>
                  <a:cubicBezTo>
                    <a:pt x="27102" y="748550"/>
                    <a:pt x="0" y="721448"/>
                    <a:pt x="0" y="688016"/>
                  </a:cubicBezTo>
                  <a:lnTo>
                    <a:pt x="0" y="60534"/>
                  </a:lnTo>
                  <a:cubicBezTo>
                    <a:pt x="0" y="27102"/>
                    <a:pt x="27102" y="0"/>
                    <a:pt x="60534" y="0"/>
                  </a:cubicBezTo>
                  <a:close/>
                </a:path>
              </a:pathLst>
            </a:custGeom>
            <a:solidFill>
              <a:srgbClr val="FFFFFF"/>
            </a:solidFill>
          </p:spPr>
        </p:sp>
        <p:sp>
          <p:nvSpPr>
            <p:cNvPr id="7" name="TextBox 7"/>
            <p:cNvSpPr txBox="1"/>
            <p:nvPr/>
          </p:nvSpPr>
          <p:spPr>
            <a:xfrm>
              <a:off x="0" y="-57150"/>
              <a:ext cx="1381035" cy="8057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671969" y="1467802"/>
            <a:ext cx="4937557" cy="2548599"/>
            <a:chOff x="0" y="0"/>
            <a:chExt cx="6583410" cy="3398132"/>
          </a:xfrm>
        </p:grpSpPr>
        <p:sp>
          <p:nvSpPr>
            <p:cNvPr id="9" name="Freeform 9"/>
            <p:cNvSpPr/>
            <p:nvPr/>
          </p:nvSpPr>
          <p:spPr>
            <a:xfrm>
              <a:off x="0" y="0"/>
              <a:ext cx="6570408" cy="1719742"/>
            </a:xfrm>
            <a:custGeom>
              <a:avLst/>
              <a:gdLst/>
              <a:ahLst/>
              <a:cxnLst/>
              <a:rect l="l" t="t" r="r" b="b"/>
              <a:pathLst>
                <a:path w="6570408" h="1719742">
                  <a:moveTo>
                    <a:pt x="0" y="0"/>
                  </a:moveTo>
                  <a:lnTo>
                    <a:pt x="6570408" y="0"/>
                  </a:lnTo>
                  <a:lnTo>
                    <a:pt x="6570408" y="1719742"/>
                  </a:lnTo>
                  <a:lnTo>
                    <a:pt x="0" y="1719742"/>
                  </a:lnTo>
                  <a:lnTo>
                    <a:pt x="0" y="0"/>
                  </a:lnTo>
                  <a:close/>
                </a:path>
              </a:pathLst>
            </a:custGeom>
            <a:blipFill>
              <a:blip r:embed="rId2">
                <a:alphaModFix amt="65999"/>
              </a:blip>
              <a:stretch>
                <a:fillRect l="-6895" t="-2065" b="-62828"/>
              </a:stretch>
            </a:blipFill>
          </p:spPr>
        </p:sp>
        <p:sp>
          <p:nvSpPr>
            <p:cNvPr id="10" name="Freeform 10"/>
            <p:cNvSpPr/>
            <p:nvPr/>
          </p:nvSpPr>
          <p:spPr>
            <a:xfrm>
              <a:off x="13002" y="1719742"/>
              <a:ext cx="3721137" cy="383617"/>
            </a:xfrm>
            <a:custGeom>
              <a:avLst/>
              <a:gdLst/>
              <a:ahLst/>
              <a:cxnLst/>
              <a:rect l="l" t="t" r="r" b="b"/>
              <a:pathLst>
                <a:path w="3721137" h="383617">
                  <a:moveTo>
                    <a:pt x="0" y="0"/>
                  </a:moveTo>
                  <a:lnTo>
                    <a:pt x="3721137" y="0"/>
                  </a:lnTo>
                  <a:lnTo>
                    <a:pt x="3721137" y="383616"/>
                  </a:lnTo>
                  <a:lnTo>
                    <a:pt x="0" y="383616"/>
                  </a:lnTo>
                  <a:lnTo>
                    <a:pt x="0" y="0"/>
                  </a:lnTo>
                  <a:close/>
                </a:path>
              </a:pathLst>
            </a:custGeom>
            <a:blipFill>
              <a:blip r:embed="rId3"/>
              <a:stretch>
                <a:fillRect t="-534503" r="-20368" b="-143890"/>
              </a:stretch>
            </a:blipFill>
          </p:spPr>
        </p:sp>
        <p:sp>
          <p:nvSpPr>
            <p:cNvPr id="11" name="Freeform 11"/>
            <p:cNvSpPr/>
            <p:nvPr/>
          </p:nvSpPr>
          <p:spPr>
            <a:xfrm>
              <a:off x="3651377" y="1719742"/>
              <a:ext cx="2919030" cy="383617"/>
            </a:xfrm>
            <a:custGeom>
              <a:avLst/>
              <a:gdLst/>
              <a:ahLst/>
              <a:cxnLst/>
              <a:rect l="l" t="t" r="r" b="b"/>
              <a:pathLst>
                <a:path w="2919030" h="383617">
                  <a:moveTo>
                    <a:pt x="0" y="0"/>
                  </a:moveTo>
                  <a:lnTo>
                    <a:pt x="2919031" y="0"/>
                  </a:lnTo>
                  <a:lnTo>
                    <a:pt x="2919031" y="383616"/>
                  </a:lnTo>
                  <a:lnTo>
                    <a:pt x="0" y="383616"/>
                  </a:lnTo>
                  <a:lnTo>
                    <a:pt x="0" y="0"/>
                  </a:lnTo>
                  <a:close/>
                </a:path>
              </a:pathLst>
            </a:custGeom>
            <a:blipFill>
              <a:blip r:embed="rId3"/>
              <a:stretch>
                <a:fillRect t="-507261" r="-46292" b="-134853"/>
              </a:stretch>
            </a:blipFill>
          </p:spPr>
        </p:sp>
        <p:sp>
          <p:nvSpPr>
            <p:cNvPr id="12" name="Freeform 12"/>
            <p:cNvSpPr/>
            <p:nvPr/>
          </p:nvSpPr>
          <p:spPr>
            <a:xfrm>
              <a:off x="13002" y="2782750"/>
              <a:ext cx="4023224" cy="615382"/>
            </a:xfrm>
            <a:custGeom>
              <a:avLst/>
              <a:gdLst/>
              <a:ahLst/>
              <a:cxnLst/>
              <a:rect l="l" t="t" r="r" b="b"/>
              <a:pathLst>
                <a:path w="4023224" h="615382">
                  <a:moveTo>
                    <a:pt x="0" y="0"/>
                  </a:moveTo>
                  <a:lnTo>
                    <a:pt x="4023224" y="0"/>
                  </a:lnTo>
                  <a:lnTo>
                    <a:pt x="4023224" y="615382"/>
                  </a:lnTo>
                  <a:lnTo>
                    <a:pt x="0" y="615382"/>
                  </a:lnTo>
                  <a:lnTo>
                    <a:pt x="0" y="0"/>
                  </a:lnTo>
                  <a:close/>
                </a:path>
              </a:pathLst>
            </a:custGeom>
            <a:blipFill>
              <a:blip r:embed="rId4"/>
              <a:stretch>
                <a:fillRect l="-25866" t="-368468" r="-24211" b="-31928"/>
              </a:stretch>
            </a:blipFill>
          </p:spPr>
        </p:sp>
        <p:sp>
          <p:nvSpPr>
            <p:cNvPr id="13" name="Freeform 13"/>
            <p:cNvSpPr/>
            <p:nvPr/>
          </p:nvSpPr>
          <p:spPr>
            <a:xfrm>
              <a:off x="1729163" y="2103327"/>
              <a:ext cx="2103659" cy="278499"/>
            </a:xfrm>
            <a:custGeom>
              <a:avLst/>
              <a:gdLst/>
              <a:ahLst/>
              <a:cxnLst/>
              <a:rect l="l" t="t" r="r" b="b"/>
              <a:pathLst>
                <a:path w="2103659" h="278499">
                  <a:moveTo>
                    <a:pt x="0" y="0"/>
                  </a:moveTo>
                  <a:lnTo>
                    <a:pt x="2103659" y="0"/>
                  </a:lnTo>
                  <a:lnTo>
                    <a:pt x="2103659" y="278499"/>
                  </a:lnTo>
                  <a:lnTo>
                    <a:pt x="0" y="278499"/>
                  </a:lnTo>
                  <a:lnTo>
                    <a:pt x="0" y="0"/>
                  </a:lnTo>
                  <a:close/>
                </a:path>
              </a:pathLst>
            </a:custGeom>
            <a:blipFill>
              <a:blip r:embed="rId4"/>
              <a:stretch>
                <a:fillRect l="-48157" t="-295452" r="-138863" b="-710245"/>
              </a:stretch>
            </a:blipFill>
          </p:spPr>
        </p:sp>
        <p:sp>
          <p:nvSpPr>
            <p:cNvPr id="14" name="Freeform 14"/>
            <p:cNvSpPr/>
            <p:nvPr/>
          </p:nvSpPr>
          <p:spPr>
            <a:xfrm>
              <a:off x="13002" y="2381857"/>
              <a:ext cx="2919345" cy="413616"/>
            </a:xfrm>
            <a:custGeom>
              <a:avLst/>
              <a:gdLst/>
              <a:ahLst/>
              <a:cxnLst/>
              <a:rect l="l" t="t" r="r" b="b"/>
              <a:pathLst>
                <a:path w="2919345" h="413616">
                  <a:moveTo>
                    <a:pt x="0" y="0"/>
                  </a:moveTo>
                  <a:lnTo>
                    <a:pt x="2919346" y="0"/>
                  </a:lnTo>
                  <a:lnTo>
                    <a:pt x="2919346" y="413616"/>
                  </a:lnTo>
                  <a:lnTo>
                    <a:pt x="0" y="413616"/>
                  </a:lnTo>
                  <a:lnTo>
                    <a:pt x="0" y="0"/>
                  </a:lnTo>
                  <a:close/>
                </a:path>
              </a:pathLst>
            </a:custGeom>
            <a:blipFill>
              <a:blip r:embed="rId4"/>
              <a:stretch>
                <a:fillRect l="-39610" t="-399298" r="-67215" b="-245197"/>
              </a:stretch>
            </a:blipFill>
          </p:spPr>
        </p:sp>
        <p:sp>
          <p:nvSpPr>
            <p:cNvPr id="15" name="Freeform 15"/>
            <p:cNvSpPr/>
            <p:nvPr/>
          </p:nvSpPr>
          <p:spPr>
            <a:xfrm>
              <a:off x="3811997" y="2103358"/>
              <a:ext cx="2039696" cy="278499"/>
            </a:xfrm>
            <a:custGeom>
              <a:avLst/>
              <a:gdLst/>
              <a:ahLst/>
              <a:cxnLst/>
              <a:rect l="l" t="t" r="r" b="b"/>
              <a:pathLst>
                <a:path w="2039696" h="278499">
                  <a:moveTo>
                    <a:pt x="0" y="0"/>
                  </a:moveTo>
                  <a:lnTo>
                    <a:pt x="2039696" y="0"/>
                  </a:lnTo>
                  <a:lnTo>
                    <a:pt x="2039696" y="278499"/>
                  </a:lnTo>
                  <a:lnTo>
                    <a:pt x="0" y="278499"/>
                  </a:lnTo>
                  <a:lnTo>
                    <a:pt x="0" y="0"/>
                  </a:lnTo>
                  <a:close/>
                </a:path>
              </a:pathLst>
            </a:custGeom>
            <a:blipFill>
              <a:blip r:embed="rId4"/>
              <a:stretch>
                <a:fillRect l="-51935" t="-295452" r="-144086" b="-710245"/>
              </a:stretch>
            </a:blipFill>
          </p:spPr>
        </p:sp>
        <p:sp>
          <p:nvSpPr>
            <p:cNvPr id="16" name="Freeform 16"/>
            <p:cNvSpPr/>
            <p:nvPr/>
          </p:nvSpPr>
          <p:spPr>
            <a:xfrm>
              <a:off x="13002" y="2103358"/>
              <a:ext cx="1716161" cy="278499"/>
            </a:xfrm>
            <a:custGeom>
              <a:avLst/>
              <a:gdLst/>
              <a:ahLst/>
              <a:cxnLst/>
              <a:rect l="l" t="t" r="r" b="b"/>
              <a:pathLst>
                <a:path w="1716161" h="278499">
                  <a:moveTo>
                    <a:pt x="0" y="0"/>
                  </a:moveTo>
                  <a:lnTo>
                    <a:pt x="1716161" y="0"/>
                  </a:lnTo>
                  <a:lnTo>
                    <a:pt x="1716161" y="278499"/>
                  </a:lnTo>
                  <a:lnTo>
                    <a:pt x="0" y="278499"/>
                  </a:lnTo>
                  <a:lnTo>
                    <a:pt x="0" y="0"/>
                  </a:lnTo>
                  <a:close/>
                </a:path>
              </a:pathLst>
            </a:custGeom>
            <a:blipFill>
              <a:blip r:embed="rId4"/>
              <a:stretch>
                <a:fillRect l="-78394" t="-295452" r="-173434" b="-710245"/>
              </a:stretch>
            </a:blipFill>
          </p:spPr>
        </p:sp>
        <p:sp>
          <p:nvSpPr>
            <p:cNvPr id="17" name="Freeform 17"/>
            <p:cNvSpPr/>
            <p:nvPr/>
          </p:nvSpPr>
          <p:spPr>
            <a:xfrm>
              <a:off x="2932348" y="2381857"/>
              <a:ext cx="2919345" cy="400893"/>
            </a:xfrm>
            <a:custGeom>
              <a:avLst/>
              <a:gdLst/>
              <a:ahLst/>
              <a:cxnLst/>
              <a:rect l="l" t="t" r="r" b="b"/>
              <a:pathLst>
                <a:path w="2919345" h="400893">
                  <a:moveTo>
                    <a:pt x="0" y="0"/>
                  </a:moveTo>
                  <a:lnTo>
                    <a:pt x="2919345" y="0"/>
                  </a:lnTo>
                  <a:lnTo>
                    <a:pt x="2919345" y="400893"/>
                  </a:lnTo>
                  <a:lnTo>
                    <a:pt x="0" y="400893"/>
                  </a:lnTo>
                  <a:lnTo>
                    <a:pt x="0" y="0"/>
                  </a:lnTo>
                  <a:close/>
                </a:path>
              </a:pathLst>
            </a:custGeom>
            <a:blipFill>
              <a:blip r:embed="rId4"/>
              <a:stretch>
                <a:fillRect l="-39610" t="-415145" r="-67215" b="-252979"/>
              </a:stretch>
            </a:blipFill>
          </p:spPr>
        </p:sp>
        <p:sp>
          <p:nvSpPr>
            <p:cNvPr id="18" name="Freeform 18"/>
            <p:cNvSpPr/>
            <p:nvPr/>
          </p:nvSpPr>
          <p:spPr>
            <a:xfrm>
              <a:off x="5851693" y="2103358"/>
              <a:ext cx="718714" cy="278499"/>
            </a:xfrm>
            <a:custGeom>
              <a:avLst/>
              <a:gdLst/>
              <a:ahLst/>
              <a:cxnLst/>
              <a:rect l="l" t="t" r="r" b="b"/>
              <a:pathLst>
                <a:path w="718714" h="278499">
                  <a:moveTo>
                    <a:pt x="0" y="0"/>
                  </a:moveTo>
                  <a:lnTo>
                    <a:pt x="718715" y="0"/>
                  </a:lnTo>
                  <a:lnTo>
                    <a:pt x="718715" y="278499"/>
                  </a:lnTo>
                  <a:lnTo>
                    <a:pt x="0" y="278499"/>
                  </a:lnTo>
                  <a:lnTo>
                    <a:pt x="0" y="0"/>
                  </a:lnTo>
                  <a:close/>
                </a:path>
              </a:pathLst>
            </a:custGeom>
            <a:blipFill>
              <a:blip r:embed="rId4"/>
              <a:stretch>
                <a:fillRect l="-148192" t="-295452" r="-591912" b="-710245"/>
              </a:stretch>
            </a:blipFill>
          </p:spPr>
        </p:sp>
        <p:sp>
          <p:nvSpPr>
            <p:cNvPr id="19" name="Freeform 19"/>
            <p:cNvSpPr/>
            <p:nvPr/>
          </p:nvSpPr>
          <p:spPr>
            <a:xfrm>
              <a:off x="5851693" y="2369133"/>
              <a:ext cx="718714" cy="426340"/>
            </a:xfrm>
            <a:custGeom>
              <a:avLst/>
              <a:gdLst/>
              <a:ahLst/>
              <a:cxnLst/>
              <a:rect l="l" t="t" r="r" b="b"/>
              <a:pathLst>
                <a:path w="718714" h="426340">
                  <a:moveTo>
                    <a:pt x="0" y="0"/>
                  </a:moveTo>
                  <a:lnTo>
                    <a:pt x="718715" y="0"/>
                  </a:lnTo>
                  <a:lnTo>
                    <a:pt x="718715" y="426340"/>
                  </a:lnTo>
                  <a:lnTo>
                    <a:pt x="0" y="426340"/>
                  </a:lnTo>
                  <a:lnTo>
                    <a:pt x="0" y="0"/>
                  </a:lnTo>
                  <a:close/>
                </a:path>
              </a:pathLst>
            </a:custGeom>
            <a:blipFill>
              <a:blip r:embed="rId4"/>
              <a:stretch>
                <a:fillRect l="-258209" t="-390366" r="-481895" b="-231910"/>
              </a:stretch>
            </a:blipFill>
          </p:spPr>
        </p:sp>
        <p:sp>
          <p:nvSpPr>
            <p:cNvPr id="20" name="Freeform 20"/>
            <p:cNvSpPr/>
            <p:nvPr/>
          </p:nvSpPr>
          <p:spPr>
            <a:xfrm>
              <a:off x="4036226" y="2778731"/>
              <a:ext cx="2547183" cy="619401"/>
            </a:xfrm>
            <a:custGeom>
              <a:avLst/>
              <a:gdLst/>
              <a:ahLst/>
              <a:cxnLst/>
              <a:rect l="l" t="t" r="r" b="b"/>
              <a:pathLst>
                <a:path w="2547183" h="619401">
                  <a:moveTo>
                    <a:pt x="0" y="0"/>
                  </a:moveTo>
                  <a:lnTo>
                    <a:pt x="2547184" y="0"/>
                  </a:lnTo>
                  <a:lnTo>
                    <a:pt x="2547184" y="619401"/>
                  </a:lnTo>
                  <a:lnTo>
                    <a:pt x="0" y="619401"/>
                  </a:lnTo>
                  <a:lnTo>
                    <a:pt x="0" y="0"/>
                  </a:lnTo>
                  <a:close/>
                </a:path>
              </a:pathLst>
            </a:custGeom>
            <a:blipFill>
              <a:blip r:embed="rId4"/>
              <a:stretch>
                <a:fillRect l="-40855" t="-363492" r="-96188" b="-33658"/>
              </a:stretch>
            </a:blipFill>
          </p:spPr>
        </p:sp>
      </p:grpSp>
      <p:grpSp>
        <p:nvGrpSpPr>
          <p:cNvPr id="21" name="Group 21"/>
          <p:cNvGrpSpPr/>
          <p:nvPr/>
        </p:nvGrpSpPr>
        <p:grpSpPr>
          <a:xfrm>
            <a:off x="12310959" y="1358850"/>
            <a:ext cx="5243616" cy="2842152"/>
            <a:chOff x="0" y="0"/>
            <a:chExt cx="1381035" cy="748550"/>
          </a:xfrm>
        </p:grpSpPr>
        <p:sp>
          <p:nvSpPr>
            <p:cNvPr id="22" name="Freeform 22"/>
            <p:cNvSpPr/>
            <p:nvPr/>
          </p:nvSpPr>
          <p:spPr>
            <a:xfrm>
              <a:off x="0" y="0"/>
              <a:ext cx="1381035" cy="748550"/>
            </a:xfrm>
            <a:custGeom>
              <a:avLst/>
              <a:gdLst/>
              <a:ahLst/>
              <a:cxnLst/>
              <a:rect l="l" t="t" r="r" b="b"/>
              <a:pathLst>
                <a:path w="1381035" h="748550">
                  <a:moveTo>
                    <a:pt x="60534" y="0"/>
                  </a:moveTo>
                  <a:lnTo>
                    <a:pt x="1320500" y="0"/>
                  </a:lnTo>
                  <a:cubicBezTo>
                    <a:pt x="1353932" y="0"/>
                    <a:pt x="1381035" y="27102"/>
                    <a:pt x="1381035" y="60534"/>
                  </a:cubicBezTo>
                  <a:lnTo>
                    <a:pt x="1381035" y="688016"/>
                  </a:lnTo>
                  <a:cubicBezTo>
                    <a:pt x="1381035" y="721448"/>
                    <a:pt x="1353932" y="748550"/>
                    <a:pt x="1320500" y="748550"/>
                  </a:cubicBezTo>
                  <a:lnTo>
                    <a:pt x="60534" y="748550"/>
                  </a:lnTo>
                  <a:cubicBezTo>
                    <a:pt x="27102" y="748550"/>
                    <a:pt x="0" y="721448"/>
                    <a:pt x="0" y="688016"/>
                  </a:cubicBezTo>
                  <a:lnTo>
                    <a:pt x="0" y="60534"/>
                  </a:lnTo>
                  <a:cubicBezTo>
                    <a:pt x="0" y="27102"/>
                    <a:pt x="27102" y="0"/>
                    <a:pt x="60534" y="0"/>
                  </a:cubicBezTo>
                  <a:close/>
                </a:path>
              </a:pathLst>
            </a:custGeom>
            <a:solidFill>
              <a:srgbClr val="FFFFFF"/>
            </a:solidFill>
          </p:spPr>
        </p:sp>
        <p:sp>
          <p:nvSpPr>
            <p:cNvPr id="23" name="TextBox 23"/>
            <p:cNvSpPr txBox="1"/>
            <p:nvPr/>
          </p:nvSpPr>
          <p:spPr>
            <a:xfrm>
              <a:off x="0" y="-57150"/>
              <a:ext cx="1381035" cy="8057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912803" y="1558130"/>
            <a:ext cx="4718828" cy="2413664"/>
            <a:chOff x="0" y="0"/>
            <a:chExt cx="6291770" cy="3218219"/>
          </a:xfrm>
        </p:grpSpPr>
        <p:sp>
          <p:nvSpPr>
            <p:cNvPr id="25" name="Freeform 25"/>
            <p:cNvSpPr/>
            <p:nvPr/>
          </p:nvSpPr>
          <p:spPr>
            <a:xfrm>
              <a:off x="0" y="0"/>
              <a:ext cx="6279344" cy="1643559"/>
            </a:xfrm>
            <a:custGeom>
              <a:avLst/>
              <a:gdLst/>
              <a:ahLst/>
              <a:cxnLst/>
              <a:rect l="l" t="t" r="r" b="b"/>
              <a:pathLst>
                <a:path w="6279344" h="1643559">
                  <a:moveTo>
                    <a:pt x="0" y="0"/>
                  </a:moveTo>
                  <a:lnTo>
                    <a:pt x="6279344" y="0"/>
                  </a:lnTo>
                  <a:lnTo>
                    <a:pt x="6279344" y="1643559"/>
                  </a:lnTo>
                  <a:lnTo>
                    <a:pt x="0" y="1643559"/>
                  </a:lnTo>
                  <a:lnTo>
                    <a:pt x="0" y="0"/>
                  </a:lnTo>
                  <a:close/>
                </a:path>
              </a:pathLst>
            </a:custGeom>
            <a:blipFill>
              <a:blip r:embed="rId2">
                <a:alphaModFix amt="65999"/>
              </a:blip>
              <a:stretch>
                <a:fillRect l="-6895" t="-2065" b="-62828"/>
              </a:stretch>
            </a:blipFill>
          </p:spPr>
        </p:sp>
        <p:sp>
          <p:nvSpPr>
            <p:cNvPr id="26" name="Freeform 26"/>
            <p:cNvSpPr/>
            <p:nvPr/>
          </p:nvSpPr>
          <p:spPr>
            <a:xfrm>
              <a:off x="0" y="1627381"/>
              <a:ext cx="3568720" cy="366623"/>
            </a:xfrm>
            <a:custGeom>
              <a:avLst/>
              <a:gdLst/>
              <a:ahLst/>
              <a:cxnLst/>
              <a:rect l="l" t="t" r="r" b="b"/>
              <a:pathLst>
                <a:path w="3568720" h="366623">
                  <a:moveTo>
                    <a:pt x="0" y="0"/>
                  </a:moveTo>
                  <a:lnTo>
                    <a:pt x="3568720" y="0"/>
                  </a:lnTo>
                  <a:lnTo>
                    <a:pt x="3568720" y="366623"/>
                  </a:lnTo>
                  <a:lnTo>
                    <a:pt x="0" y="366623"/>
                  </a:lnTo>
                  <a:lnTo>
                    <a:pt x="0" y="0"/>
                  </a:lnTo>
                  <a:close/>
                </a:path>
              </a:pathLst>
            </a:custGeom>
            <a:blipFill>
              <a:blip r:embed="rId3">
                <a:alphaModFix amt="30000"/>
              </a:blip>
              <a:stretch>
                <a:fillRect t="-452861" r="-19949" b="-225532"/>
              </a:stretch>
            </a:blipFill>
          </p:spPr>
        </p:sp>
        <p:sp>
          <p:nvSpPr>
            <p:cNvPr id="27" name="Freeform 27"/>
            <p:cNvSpPr/>
            <p:nvPr/>
          </p:nvSpPr>
          <p:spPr>
            <a:xfrm>
              <a:off x="3568720" y="1627381"/>
              <a:ext cx="2710624" cy="366623"/>
            </a:xfrm>
            <a:custGeom>
              <a:avLst/>
              <a:gdLst/>
              <a:ahLst/>
              <a:cxnLst/>
              <a:rect l="l" t="t" r="r" b="b"/>
              <a:pathLst>
                <a:path w="2710624" h="366623">
                  <a:moveTo>
                    <a:pt x="0" y="0"/>
                  </a:moveTo>
                  <a:lnTo>
                    <a:pt x="2710624" y="0"/>
                  </a:lnTo>
                  <a:lnTo>
                    <a:pt x="2710624" y="366623"/>
                  </a:lnTo>
                  <a:lnTo>
                    <a:pt x="0" y="366623"/>
                  </a:lnTo>
                  <a:lnTo>
                    <a:pt x="0" y="0"/>
                  </a:lnTo>
                  <a:close/>
                </a:path>
              </a:pathLst>
            </a:custGeom>
            <a:blipFill>
              <a:blip r:embed="rId3">
                <a:alphaModFix amt="30000"/>
              </a:blip>
              <a:stretch>
                <a:fillRect l="-2917" t="-507261" r="-47642" b="-134853"/>
              </a:stretch>
            </a:blipFill>
          </p:spPr>
        </p:sp>
        <p:sp>
          <p:nvSpPr>
            <p:cNvPr id="28" name="Freeform 28"/>
            <p:cNvSpPr/>
            <p:nvPr/>
          </p:nvSpPr>
          <p:spPr>
            <a:xfrm>
              <a:off x="12426" y="2626257"/>
              <a:ext cx="3844999" cy="588122"/>
            </a:xfrm>
            <a:custGeom>
              <a:avLst/>
              <a:gdLst/>
              <a:ahLst/>
              <a:cxnLst/>
              <a:rect l="l" t="t" r="r" b="b"/>
              <a:pathLst>
                <a:path w="3844999" h="588122">
                  <a:moveTo>
                    <a:pt x="0" y="0"/>
                  </a:moveTo>
                  <a:lnTo>
                    <a:pt x="3844999" y="0"/>
                  </a:lnTo>
                  <a:lnTo>
                    <a:pt x="3844999" y="588122"/>
                  </a:lnTo>
                  <a:lnTo>
                    <a:pt x="0" y="588122"/>
                  </a:lnTo>
                  <a:lnTo>
                    <a:pt x="0" y="0"/>
                  </a:lnTo>
                  <a:close/>
                </a:path>
              </a:pathLst>
            </a:custGeom>
            <a:blipFill>
              <a:blip r:embed="rId4">
                <a:alphaModFix amt="30000"/>
              </a:blip>
              <a:stretch>
                <a:fillRect l="-25866" t="-368468" r="-24211" b="-31928"/>
              </a:stretch>
            </a:blipFill>
          </p:spPr>
        </p:sp>
        <p:sp>
          <p:nvSpPr>
            <p:cNvPr id="29" name="Freeform 29"/>
            <p:cNvSpPr/>
            <p:nvPr/>
          </p:nvSpPr>
          <p:spPr>
            <a:xfrm>
              <a:off x="1652563" y="1976932"/>
              <a:ext cx="2010469" cy="266162"/>
            </a:xfrm>
            <a:custGeom>
              <a:avLst/>
              <a:gdLst/>
              <a:ahLst/>
              <a:cxnLst/>
              <a:rect l="l" t="t" r="r" b="b"/>
              <a:pathLst>
                <a:path w="2010469" h="266162">
                  <a:moveTo>
                    <a:pt x="0" y="0"/>
                  </a:moveTo>
                  <a:lnTo>
                    <a:pt x="2010468" y="0"/>
                  </a:lnTo>
                  <a:lnTo>
                    <a:pt x="2010468" y="266162"/>
                  </a:lnTo>
                  <a:lnTo>
                    <a:pt x="0" y="266162"/>
                  </a:lnTo>
                  <a:lnTo>
                    <a:pt x="0" y="0"/>
                  </a:lnTo>
                  <a:close/>
                </a:path>
              </a:pathLst>
            </a:custGeom>
            <a:blipFill>
              <a:blip r:embed="rId4">
                <a:alphaModFix amt="30000"/>
              </a:blip>
              <a:stretch>
                <a:fillRect l="-48157" t="-295452" r="-138863" b="-710245"/>
              </a:stretch>
            </a:blipFill>
          </p:spPr>
        </p:sp>
        <p:sp>
          <p:nvSpPr>
            <p:cNvPr id="30" name="Freeform 30"/>
            <p:cNvSpPr/>
            <p:nvPr/>
          </p:nvSpPr>
          <p:spPr>
            <a:xfrm>
              <a:off x="12426" y="2243124"/>
              <a:ext cx="2790021" cy="395293"/>
            </a:xfrm>
            <a:custGeom>
              <a:avLst/>
              <a:gdLst/>
              <a:ahLst/>
              <a:cxnLst/>
              <a:rect l="l" t="t" r="r" b="b"/>
              <a:pathLst>
                <a:path w="2790021" h="395293">
                  <a:moveTo>
                    <a:pt x="0" y="0"/>
                  </a:moveTo>
                  <a:lnTo>
                    <a:pt x="2790021" y="0"/>
                  </a:lnTo>
                  <a:lnTo>
                    <a:pt x="2790021" y="395293"/>
                  </a:lnTo>
                  <a:lnTo>
                    <a:pt x="0" y="395293"/>
                  </a:lnTo>
                  <a:lnTo>
                    <a:pt x="0" y="0"/>
                  </a:lnTo>
                  <a:close/>
                </a:path>
              </a:pathLst>
            </a:custGeom>
            <a:blipFill>
              <a:blip r:embed="rId4">
                <a:alphaModFix amt="30000"/>
              </a:blip>
              <a:stretch>
                <a:fillRect l="-39610" t="-399298" r="-67215" b="-245197"/>
              </a:stretch>
            </a:blipFill>
          </p:spPr>
        </p:sp>
        <p:sp>
          <p:nvSpPr>
            <p:cNvPr id="31" name="Freeform 31"/>
            <p:cNvSpPr/>
            <p:nvPr/>
          </p:nvSpPr>
          <p:spPr>
            <a:xfrm>
              <a:off x="3643129" y="1976962"/>
              <a:ext cx="1949339" cy="266162"/>
            </a:xfrm>
            <a:custGeom>
              <a:avLst/>
              <a:gdLst/>
              <a:ahLst/>
              <a:cxnLst/>
              <a:rect l="l" t="t" r="r" b="b"/>
              <a:pathLst>
                <a:path w="1949339" h="266162">
                  <a:moveTo>
                    <a:pt x="0" y="0"/>
                  </a:moveTo>
                  <a:lnTo>
                    <a:pt x="1949339" y="0"/>
                  </a:lnTo>
                  <a:lnTo>
                    <a:pt x="1949339" y="266162"/>
                  </a:lnTo>
                  <a:lnTo>
                    <a:pt x="0" y="266162"/>
                  </a:lnTo>
                  <a:lnTo>
                    <a:pt x="0" y="0"/>
                  </a:lnTo>
                  <a:close/>
                </a:path>
              </a:pathLst>
            </a:custGeom>
            <a:blipFill>
              <a:blip r:embed="rId4">
                <a:alphaModFix amt="30000"/>
              </a:blip>
              <a:stretch>
                <a:fillRect l="-51935" t="-295452" r="-144086" b="-710245"/>
              </a:stretch>
            </a:blipFill>
          </p:spPr>
        </p:sp>
        <p:sp>
          <p:nvSpPr>
            <p:cNvPr id="32" name="Freeform 32"/>
            <p:cNvSpPr/>
            <p:nvPr/>
          </p:nvSpPr>
          <p:spPr>
            <a:xfrm>
              <a:off x="12426" y="1976962"/>
              <a:ext cx="1640136" cy="266162"/>
            </a:xfrm>
            <a:custGeom>
              <a:avLst/>
              <a:gdLst/>
              <a:ahLst/>
              <a:cxnLst/>
              <a:rect l="l" t="t" r="r" b="b"/>
              <a:pathLst>
                <a:path w="1640136" h="266162">
                  <a:moveTo>
                    <a:pt x="0" y="0"/>
                  </a:moveTo>
                  <a:lnTo>
                    <a:pt x="1640137" y="0"/>
                  </a:lnTo>
                  <a:lnTo>
                    <a:pt x="1640137" y="266162"/>
                  </a:lnTo>
                  <a:lnTo>
                    <a:pt x="0" y="266162"/>
                  </a:lnTo>
                  <a:lnTo>
                    <a:pt x="0" y="0"/>
                  </a:lnTo>
                  <a:close/>
                </a:path>
              </a:pathLst>
            </a:custGeom>
            <a:blipFill>
              <a:blip r:embed="rId4">
                <a:alphaModFix amt="30000"/>
              </a:blip>
              <a:stretch>
                <a:fillRect l="-78394" t="-295452" r="-173434" b="-710245"/>
              </a:stretch>
            </a:blipFill>
          </p:spPr>
        </p:sp>
        <p:sp>
          <p:nvSpPr>
            <p:cNvPr id="33" name="Freeform 33"/>
            <p:cNvSpPr/>
            <p:nvPr/>
          </p:nvSpPr>
          <p:spPr>
            <a:xfrm>
              <a:off x="2802447" y="2243124"/>
              <a:ext cx="2790021" cy="383133"/>
            </a:xfrm>
            <a:custGeom>
              <a:avLst/>
              <a:gdLst/>
              <a:ahLst/>
              <a:cxnLst/>
              <a:rect l="l" t="t" r="r" b="b"/>
              <a:pathLst>
                <a:path w="2790021" h="383133">
                  <a:moveTo>
                    <a:pt x="0" y="0"/>
                  </a:moveTo>
                  <a:lnTo>
                    <a:pt x="2790021" y="0"/>
                  </a:lnTo>
                  <a:lnTo>
                    <a:pt x="2790021" y="383133"/>
                  </a:lnTo>
                  <a:lnTo>
                    <a:pt x="0" y="383133"/>
                  </a:lnTo>
                  <a:lnTo>
                    <a:pt x="0" y="0"/>
                  </a:lnTo>
                  <a:close/>
                </a:path>
              </a:pathLst>
            </a:custGeom>
            <a:blipFill>
              <a:blip r:embed="rId4">
                <a:alphaModFix amt="30000"/>
              </a:blip>
              <a:stretch>
                <a:fillRect l="-39610" t="-415145" r="-67215" b="-252979"/>
              </a:stretch>
            </a:blipFill>
          </p:spPr>
        </p:sp>
        <p:sp>
          <p:nvSpPr>
            <p:cNvPr id="34" name="Freeform 34"/>
            <p:cNvSpPr/>
            <p:nvPr/>
          </p:nvSpPr>
          <p:spPr>
            <a:xfrm>
              <a:off x="5592468" y="1976962"/>
              <a:ext cx="686876" cy="266162"/>
            </a:xfrm>
            <a:custGeom>
              <a:avLst/>
              <a:gdLst/>
              <a:ahLst/>
              <a:cxnLst/>
              <a:rect l="l" t="t" r="r" b="b"/>
              <a:pathLst>
                <a:path w="686876" h="266162">
                  <a:moveTo>
                    <a:pt x="0" y="0"/>
                  </a:moveTo>
                  <a:lnTo>
                    <a:pt x="686876" y="0"/>
                  </a:lnTo>
                  <a:lnTo>
                    <a:pt x="686876" y="266162"/>
                  </a:lnTo>
                  <a:lnTo>
                    <a:pt x="0" y="266162"/>
                  </a:lnTo>
                  <a:lnTo>
                    <a:pt x="0" y="0"/>
                  </a:lnTo>
                  <a:close/>
                </a:path>
              </a:pathLst>
            </a:custGeom>
            <a:blipFill>
              <a:blip r:embed="rId4">
                <a:alphaModFix amt="30000"/>
              </a:blip>
              <a:stretch>
                <a:fillRect l="-148192" t="-295452" r="-591912" b="-710245"/>
              </a:stretch>
            </a:blipFill>
          </p:spPr>
        </p:sp>
        <p:sp>
          <p:nvSpPr>
            <p:cNvPr id="35" name="Freeform 35"/>
            <p:cNvSpPr/>
            <p:nvPr/>
          </p:nvSpPr>
          <p:spPr>
            <a:xfrm>
              <a:off x="5592468" y="2230964"/>
              <a:ext cx="686876" cy="407454"/>
            </a:xfrm>
            <a:custGeom>
              <a:avLst/>
              <a:gdLst/>
              <a:ahLst/>
              <a:cxnLst/>
              <a:rect l="l" t="t" r="r" b="b"/>
              <a:pathLst>
                <a:path w="686876" h="407454">
                  <a:moveTo>
                    <a:pt x="0" y="0"/>
                  </a:moveTo>
                  <a:lnTo>
                    <a:pt x="686876" y="0"/>
                  </a:lnTo>
                  <a:lnTo>
                    <a:pt x="686876" y="407453"/>
                  </a:lnTo>
                  <a:lnTo>
                    <a:pt x="0" y="407453"/>
                  </a:lnTo>
                  <a:lnTo>
                    <a:pt x="0" y="0"/>
                  </a:lnTo>
                  <a:close/>
                </a:path>
              </a:pathLst>
            </a:custGeom>
            <a:blipFill>
              <a:blip r:embed="rId4">
                <a:alphaModFix amt="30000"/>
              </a:blip>
              <a:stretch>
                <a:fillRect l="-258209" t="-390366" r="-481895" b="-231910"/>
              </a:stretch>
            </a:blipFill>
          </p:spPr>
        </p:sp>
        <p:sp>
          <p:nvSpPr>
            <p:cNvPr id="36" name="Freeform 36"/>
            <p:cNvSpPr/>
            <p:nvPr/>
          </p:nvSpPr>
          <p:spPr>
            <a:xfrm>
              <a:off x="3857425" y="2626257"/>
              <a:ext cx="2434345" cy="591962"/>
            </a:xfrm>
            <a:custGeom>
              <a:avLst/>
              <a:gdLst/>
              <a:ahLst/>
              <a:cxnLst/>
              <a:rect l="l" t="t" r="r" b="b"/>
              <a:pathLst>
                <a:path w="2434345" h="591962">
                  <a:moveTo>
                    <a:pt x="0" y="0"/>
                  </a:moveTo>
                  <a:lnTo>
                    <a:pt x="2434345" y="0"/>
                  </a:lnTo>
                  <a:lnTo>
                    <a:pt x="2434345" y="591962"/>
                  </a:lnTo>
                  <a:lnTo>
                    <a:pt x="0" y="591962"/>
                  </a:lnTo>
                  <a:lnTo>
                    <a:pt x="0" y="0"/>
                  </a:lnTo>
                  <a:close/>
                </a:path>
              </a:pathLst>
            </a:custGeom>
            <a:blipFill>
              <a:blip r:embed="rId4">
                <a:alphaModFix amt="30000"/>
              </a:blip>
              <a:stretch>
                <a:fillRect l="-40855" t="-363492" r="-96188" b="-33658"/>
              </a:stretch>
            </a:blipFill>
          </p:spPr>
        </p:sp>
      </p:grpSp>
      <p:grpSp>
        <p:nvGrpSpPr>
          <p:cNvPr id="37" name="Group 37"/>
          <p:cNvGrpSpPr/>
          <p:nvPr/>
        </p:nvGrpSpPr>
        <p:grpSpPr>
          <a:xfrm>
            <a:off x="1618259" y="229477"/>
            <a:ext cx="3307916" cy="1026301"/>
            <a:chOff x="0" y="0"/>
            <a:chExt cx="8688406" cy="2695631"/>
          </a:xfrm>
        </p:grpSpPr>
        <p:sp>
          <p:nvSpPr>
            <p:cNvPr id="38" name="Freeform 38"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5"/>
              <a:stretch>
                <a:fillRect t="-6429" b="-6427"/>
              </a:stretch>
            </a:blipFill>
          </p:spPr>
        </p:sp>
      </p:grpSp>
      <p:grpSp>
        <p:nvGrpSpPr>
          <p:cNvPr id="39" name="Group 39"/>
          <p:cNvGrpSpPr/>
          <p:nvPr/>
        </p:nvGrpSpPr>
        <p:grpSpPr>
          <a:xfrm>
            <a:off x="-4572980" y="-1820630"/>
            <a:ext cx="5027699" cy="8220114"/>
            <a:chOff x="0" y="0"/>
            <a:chExt cx="3883874" cy="6350000"/>
          </a:xfrm>
        </p:grpSpPr>
        <p:sp>
          <p:nvSpPr>
            <p:cNvPr id="40" name="Freeform 40"/>
            <p:cNvSpPr/>
            <p:nvPr/>
          </p:nvSpPr>
          <p:spPr>
            <a:xfrm>
              <a:off x="0" y="0"/>
              <a:ext cx="3883874" cy="6350000"/>
            </a:xfrm>
            <a:custGeom>
              <a:avLst/>
              <a:gdLst/>
              <a:ahLst/>
              <a:cxnLst/>
              <a:rect l="l" t="t" r="r" b="b"/>
              <a:pathLst>
                <a:path w="3883874" h="6350000">
                  <a:moveTo>
                    <a:pt x="1941937" y="6350000"/>
                  </a:moveTo>
                  <a:cubicBezTo>
                    <a:pt x="869988" y="6350000"/>
                    <a:pt x="0" y="5354320"/>
                    <a:pt x="0" y="4127500"/>
                  </a:cubicBezTo>
                  <a:lnTo>
                    <a:pt x="0" y="2222500"/>
                  </a:lnTo>
                  <a:cubicBezTo>
                    <a:pt x="0" y="995680"/>
                    <a:pt x="869988" y="0"/>
                    <a:pt x="1941937" y="0"/>
                  </a:cubicBezTo>
                  <a:cubicBezTo>
                    <a:pt x="3013887" y="0"/>
                    <a:pt x="3883874" y="995680"/>
                    <a:pt x="3883874" y="2222500"/>
                  </a:cubicBezTo>
                  <a:lnTo>
                    <a:pt x="3883874" y="4127500"/>
                  </a:lnTo>
                  <a:cubicBezTo>
                    <a:pt x="3883874" y="5354320"/>
                    <a:pt x="3013887" y="6350000"/>
                    <a:pt x="1941937" y="6350000"/>
                  </a:cubicBezTo>
                  <a:close/>
                </a:path>
              </a:pathLst>
            </a:custGeom>
            <a:blipFill>
              <a:blip r:embed="rId6"/>
              <a:stretch>
                <a:fillRect l="-238099" r="-238099"/>
              </a:stretch>
            </a:blipFill>
          </p:spPr>
        </p:sp>
      </p:grpSp>
      <p:grpSp>
        <p:nvGrpSpPr>
          <p:cNvPr id="41" name="Group 41"/>
          <p:cNvGrpSpPr/>
          <p:nvPr/>
        </p:nvGrpSpPr>
        <p:grpSpPr>
          <a:xfrm>
            <a:off x="272117" y="229477"/>
            <a:ext cx="756583" cy="1091548"/>
            <a:chOff x="0" y="0"/>
            <a:chExt cx="1008777" cy="1455398"/>
          </a:xfrm>
        </p:grpSpPr>
        <p:sp>
          <p:nvSpPr>
            <p:cNvPr id="42" name="Freeform 42"/>
            <p:cNvSpPr/>
            <p:nvPr/>
          </p:nvSpPr>
          <p:spPr>
            <a:xfrm>
              <a:off x="15571" y="0"/>
              <a:ext cx="993206" cy="993206"/>
            </a:xfrm>
            <a:custGeom>
              <a:avLst/>
              <a:gdLst/>
              <a:ahLst/>
              <a:cxnLst/>
              <a:rect l="l" t="t" r="r" b="b"/>
              <a:pathLst>
                <a:path w="993206" h="993206">
                  <a:moveTo>
                    <a:pt x="0" y="0"/>
                  </a:moveTo>
                  <a:lnTo>
                    <a:pt x="993206" y="0"/>
                  </a:lnTo>
                  <a:lnTo>
                    <a:pt x="993206" y="993206"/>
                  </a:lnTo>
                  <a:lnTo>
                    <a:pt x="0" y="9932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3" name="Freeform 43"/>
            <p:cNvSpPr/>
            <p:nvPr/>
          </p:nvSpPr>
          <p:spPr>
            <a:xfrm rot="-2700000">
              <a:off x="143612" y="618364"/>
              <a:ext cx="693421" cy="693421"/>
            </a:xfrm>
            <a:custGeom>
              <a:avLst/>
              <a:gdLst/>
              <a:ahLst/>
              <a:cxnLst/>
              <a:rect l="l" t="t" r="r" b="b"/>
              <a:pathLst>
                <a:path w="693421" h="693421">
                  <a:moveTo>
                    <a:pt x="0" y="0"/>
                  </a:moveTo>
                  <a:lnTo>
                    <a:pt x="693421" y="0"/>
                  </a:lnTo>
                  <a:lnTo>
                    <a:pt x="693421" y="693422"/>
                  </a:lnTo>
                  <a:lnTo>
                    <a:pt x="0" y="69342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grpSp>
        <p:nvGrpSpPr>
          <p:cNvPr id="44" name="Group 44"/>
          <p:cNvGrpSpPr/>
          <p:nvPr/>
        </p:nvGrpSpPr>
        <p:grpSpPr>
          <a:xfrm>
            <a:off x="15670055" y="0"/>
            <a:ext cx="2074505" cy="1143174"/>
            <a:chOff x="0" y="0"/>
            <a:chExt cx="2766006" cy="1524232"/>
          </a:xfrm>
        </p:grpSpPr>
        <p:grpSp>
          <p:nvGrpSpPr>
            <p:cNvPr id="45" name="Group 45"/>
            <p:cNvGrpSpPr/>
            <p:nvPr/>
          </p:nvGrpSpPr>
          <p:grpSpPr>
            <a:xfrm>
              <a:off x="1699044" y="0"/>
              <a:ext cx="1066963" cy="1524232"/>
              <a:chOff x="0" y="0"/>
              <a:chExt cx="4445000" cy="6350000"/>
            </a:xfrm>
          </p:grpSpPr>
          <p:sp>
            <p:nvSpPr>
              <p:cNvPr id="46" name="Freeform 4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47" name="Group 47"/>
            <p:cNvGrpSpPr/>
            <p:nvPr/>
          </p:nvGrpSpPr>
          <p:grpSpPr>
            <a:xfrm rot="5400000">
              <a:off x="0" y="651821"/>
              <a:ext cx="533481" cy="533481"/>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grpSp>
        <p:nvGrpSpPr>
          <p:cNvPr id="49" name="Group 49"/>
          <p:cNvGrpSpPr/>
          <p:nvPr/>
        </p:nvGrpSpPr>
        <p:grpSpPr>
          <a:xfrm rot="-10800000">
            <a:off x="17554575" y="1143174"/>
            <a:ext cx="5246522" cy="7495031"/>
            <a:chOff x="0" y="0"/>
            <a:chExt cx="4445000" cy="6350000"/>
          </a:xfrm>
        </p:grpSpPr>
        <p:sp>
          <p:nvSpPr>
            <p:cNvPr id="50" name="Freeform 5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51" name="Group 51"/>
          <p:cNvGrpSpPr/>
          <p:nvPr/>
        </p:nvGrpSpPr>
        <p:grpSpPr>
          <a:xfrm>
            <a:off x="6636188" y="5760439"/>
            <a:ext cx="5243616" cy="2842152"/>
            <a:chOff x="0" y="0"/>
            <a:chExt cx="1381035" cy="748550"/>
          </a:xfrm>
        </p:grpSpPr>
        <p:sp>
          <p:nvSpPr>
            <p:cNvPr id="52" name="Freeform 52"/>
            <p:cNvSpPr/>
            <p:nvPr/>
          </p:nvSpPr>
          <p:spPr>
            <a:xfrm>
              <a:off x="0" y="0"/>
              <a:ext cx="1381035" cy="748550"/>
            </a:xfrm>
            <a:custGeom>
              <a:avLst/>
              <a:gdLst/>
              <a:ahLst/>
              <a:cxnLst/>
              <a:rect l="l" t="t" r="r" b="b"/>
              <a:pathLst>
                <a:path w="1381035" h="748550">
                  <a:moveTo>
                    <a:pt x="60534" y="0"/>
                  </a:moveTo>
                  <a:lnTo>
                    <a:pt x="1320500" y="0"/>
                  </a:lnTo>
                  <a:cubicBezTo>
                    <a:pt x="1353932" y="0"/>
                    <a:pt x="1381035" y="27102"/>
                    <a:pt x="1381035" y="60534"/>
                  </a:cubicBezTo>
                  <a:lnTo>
                    <a:pt x="1381035" y="688016"/>
                  </a:lnTo>
                  <a:cubicBezTo>
                    <a:pt x="1381035" y="721448"/>
                    <a:pt x="1353932" y="748550"/>
                    <a:pt x="1320500" y="748550"/>
                  </a:cubicBezTo>
                  <a:lnTo>
                    <a:pt x="60534" y="748550"/>
                  </a:lnTo>
                  <a:cubicBezTo>
                    <a:pt x="27102" y="748550"/>
                    <a:pt x="0" y="721448"/>
                    <a:pt x="0" y="688016"/>
                  </a:cubicBezTo>
                  <a:lnTo>
                    <a:pt x="0" y="60534"/>
                  </a:lnTo>
                  <a:cubicBezTo>
                    <a:pt x="0" y="27102"/>
                    <a:pt x="27102" y="0"/>
                    <a:pt x="60534" y="0"/>
                  </a:cubicBezTo>
                  <a:close/>
                </a:path>
              </a:pathLst>
            </a:custGeom>
            <a:solidFill>
              <a:srgbClr val="FFFFFF"/>
            </a:solidFill>
          </p:spPr>
        </p:sp>
        <p:sp>
          <p:nvSpPr>
            <p:cNvPr id="53" name="TextBox 53"/>
            <p:cNvSpPr txBox="1"/>
            <p:nvPr/>
          </p:nvSpPr>
          <p:spPr>
            <a:xfrm>
              <a:off x="0" y="-57150"/>
              <a:ext cx="1381035" cy="805700"/>
            </a:xfrm>
            <a:prstGeom prst="rect">
              <a:avLst/>
            </a:prstGeom>
          </p:spPr>
          <p:txBody>
            <a:bodyPr lIns="50800" tIns="50800" rIns="50800" bIns="50800" rtlCol="0" anchor="ctr"/>
            <a:lstStyle/>
            <a:p>
              <a:pPr algn="ctr">
                <a:lnSpc>
                  <a:spcPts val="2659"/>
                </a:lnSpc>
              </a:pPr>
              <a:endParaRPr/>
            </a:p>
          </p:txBody>
        </p:sp>
      </p:grpSp>
      <p:sp>
        <p:nvSpPr>
          <p:cNvPr id="54" name="TextBox 54"/>
          <p:cNvSpPr txBox="1"/>
          <p:nvPr/>
        </p:nvSpPr>
        <p:spPr>
          <a:xfrm>
            <a:off x="13263407" y="219952"/>
            <a:ext cx="5482370" cy="600075"/>
          </a:xfrm>
          <a:prstGeom prst="rect">
            <a:avLst/>
          </a:prstGeom>
        </p:spPr>
        <p:txBody>
          <a:bodyPr lIns="0" tIns="0" rIns="0" bIns="0" rtlCol="0" anchor="t">
            <a:spAutoFit/>
          </a:bodyPr>
          <a:lstStyle/>
          <a:p>
            <a:pPr marL="0" lvl="0" indent="0" algn="ctr" rtl="1">
              <a:lnSpc>
                <a:spcPts val="4680"/>
              </a:lnSpc>
              <a:spcBef>
                <a:spcPct val="0"/>
              </a:spcBef>
            </a:pPr>
            <a:r>
              <a:rPr lang="ar-EG" sz="3900" b="1">
                <a:solidFill>
                  <a:srgbClr val="FFFFFF"/>
                </a:solidFill>
                <a:latin typeface="Droid Arabic Kufi Bold"/>
                <a:ea typeface="Droid Arabic Kufi Bold"/>
                <a:cs typeface="Droid Arabic Kufi Bold"/>
                <a:sym typeface="Droid Arabic Kufi Bold"/>
                <a:rtl/>
              </a:rPr>
              <a:t>آلية العمل </a:t>
            </a:r>
          </a:p>
        </p:txBody>
      </p:sp>
      <p:grpSp>
        <p:nvGrpSpPr>
          <p:cNvPr id="55" name="Group 55"/>
          <p:cNvGrpSpPr/>
          <p:nvPr/>
        </p:nvGrpSpPr>
        <p:grpSpPr>
          <a:xfrm>
            <a:off x="12583160" y="1558130"/>
            <a:ext cx="4676140" cy="2413664"/>
            <a:chOff x="0" y="0"/>
            <a:chExt cx="6234853" cy="3218219"/>
          </a:xfrm>
        </p:grpSpPr>
        <p:sp>
          <p:nvSpPr>
            <p:cNvPr id="56" name="Freeform 56"/>
            <p:cNvSpPr/>
            <p:nvPr/>
          </p:nvSpPr>
          <p:spPr>
            <a:xfrm>
              <a:off x="0" y="0"/>
              <a:ext cx="6222540" cy="1628690"/>
            </a:xfrm>
            <a:custGeom>
              <a:avLst/>
              <a:gdLst/>
              <a:ahLst/>
              <a:cxnLst/>
              <a:rect l="l" t="t" r="r" b="b"/>
              <a:pathLst>
                <a:path w="6222540" h="1628690">
                  <a:moveTo>
                    <a:pt x="0" y="0"/>
                  </a:moveTo>
                  <a:lnTo>
                    <a:pt x="6222540" y="0"/>
                  </a:lnTo>
                  <a:lnTo>
                    <a:pt x="6222540" y="1628690"/>
                  </a:lnTo>
                  <a:lnTo>
                    <a:pt x="0" y="1628690"/>
                  </a:lnTo>
                  <a:lnTo>
                    <a:pt x="0" y="0"/>
                  </a:lnTo>
                  <a:close/>
                </a:path>
              </a:pathLst>
            </a:custGeom>
            <a:blipFill>
              <a:blip r:embed="rId11"/>
              <a:stretch>
                <a:fillRect l="-6895" t="-2065" b="-62828"/>
              </a:stretch>
            </a:blipFill>
          </p:spPr>
        </p:sp>
        <p:sp>
          <p:nvSpPr>
            <p:cNvPr id="57" name="Freeform 57"/>
            <p:cNvSpPr/>
            <p:nvPr/>
          </p:nvSpPr>
          <p:spPr>
            <a:xfrm>
              <a:off x="12314" y="1628690"/>
              <a:ext cx="3524123" cy="363306"/>
            </a:xfrm>
            <a:custGeom>
              <a:avLst/>
              <a:gdLst/>
              <a:ahLst/>
              <a:cxnLst/>
              <a:rect l="l" t="t" r="r" b="b"/>
              <a:pathLst>
                <a:path w="3524123" h="363306">
                  <a:moveTo>
                    <a:pt x="0" y="0"/>
                  </a:moveTo>
                  <a:lnTo>
                    <a:pt x="3524122" y="0"/>
                  </a:lnTo>
                  <a:lnTo>
                    <a:pt x="3524122" y="363307"/>
                  </a:lnTo>
                  <a:lnTo>
                    <a:pt x="0" y="363307"/>
                  </a:lnTo>
                  <a:lnTo>
                    <a:pt x="0" y="0"/>
                  </a:lnTo>
                  <a:close/>
                </a:path>
              </a:pathLst>
            </a:custGeom>
            <a:blipFill>
              <a:blip r:embed="rId3">
                <a:alphaModFix amt="41000"/>
              </a:blip>
              <a:stretch>
                <a:fillRect t="-534503" r="-20368" b="-143890"/>
              </a:stretch>
            </a:blipFill>
          </p:spPr>
        </p:sp>
        <p:sp>
          <p:nvSpPr>
            <p:cNvPr id="58" name="Freeform 58"/>
            <p:cNvSpPr/>
            <p:nvPr/>
          </p:nvSpPr>
          <p:spPr>
            <a:xfrm>
              <a:off x="3536436" y="1628690"/>
              <a:ext cx="2686103" cy="363306"/>
            </a:xfrm>
            <a:custGeom>
              <a:avLst/>
              <a:gdLst/>
              <a:ahLst/>
              <a:cxnLst/>
              <a:rect l="l" t="t" r="r" b="b"/>
              <a:pathLst>
                <a:path w="2686103" h="363306">
                  <a:moveTo>
                    <a:pt x="0" y="0"/>
                  </a:moveTo>
                  <a:lnTo>
                    <a:pt x="2686104" y="0"/>
                  </a:lnTo>
                  <a:lnTo>
                    <a:pt x="2686104" y="363307"/>
                  </a:lnTo>
                  <a:lnTo>
                    <a:pt x="0" y="363307"/>
                  </a:lnTo>
                  <a:lnTo>
                    <a:pt x="0" y="0"/>
                  </a:lnTo>
                  <a:close/>
                </a:path>
              </a:pathLst>
            </a:custGeom>
            <a:blipFill>
              <a:blip r:embed="rId3">
                <a:alphaModFix amt="41000"/>
              </a:blip>
              <a:stretch>
                <a:fillRect l="-2917" t="-507261" r="-47642" b="-134853"/>
              </a:stretch>
            </a:blipFill>
          </p:spPr>
        </p:sp>
        <p:sp>
          <p:nvSpPr>
            <p:cNvPr id="59" name="Freeform 59"/>
            <p:cNvSpPr/>
            <p:nvPr/>
          </p:nvSpPr>
          <p:spPr>
            <a:xfrm>
              <a:off x="12314" y="2635418"/>
              <a:ext cx="3810216" cy="582801"/>
            </a:xfrm>
            <a:custGeom>
              <a:avLst/>
              <a:gdLst/>
              <a:ahLst/>
              <a:cxnLst/>
              <a:rect l="l" t="t" r="r" b="b"/>
              <a:pathLst>
                <a:path w="3810216" h="582801">
                  <a:moveTo>
                    <a:pt x="0" y="0"/>
                  </a:moveTo>
                  <a:lnTo>
                    <a:pt x="3810216" y="0"/>
                  </a:lnTo>
                  <a:lnTo>
                    <a:pt x="3810216" y="582801"/>
                  </a:lnTo>
                  <a:lnTo>
                    <a:pt x="0" y="582801"/>
                  </a:lnTo>
                  <a:lnTo>
                    <a:pt x="0" y="0"/>
                  </a:lnTo>
                  <a:close/>
                </a:path>
              </a:pathLst>
            </a:custGeom>
            <a:blipFill>
              <a:blip r:embed="rId4">
                <a:alphaModFix amt="41000"/>
              </a:blip>
              <a:stretch>
                <a:fillRect l="-25866" t="-368468" r="-24211" b="-31928"/>
              </a:stretch>
            </a:blipFill>
          </p:spPr>
        </p:sp>
        <p:sp>
          <p:nvSpPr>
            <p:cNvPr id="60" name="Freeform 60"/>
            <p:cNvSpPr/>
            <p:nvPr/>
          </p:nvSpPr>
          <p:spPr>
            <a:xfrm>
              <a:off x="1637613" y="1991967"/>
              <a:ext cx="1992282" cy="263754"/>
            </a:xfrm>
            <a:custGeom>
              <a:avLst/>
              <a:gdLst/>
              <a:ahLst/>
              <a:cxnLst/>
              <a:rect l="l" t="t" r="r" b="b"/>
              <a:pathLst>
                <a:path w="1992282" h="263754">
                  <a:moveTo>
                    <a:pt x="0" y="0"/>
                  </a:moveTo>
                  <a:lnTo>
                    <a:pt x="1992282" y="0"/>
                  </a:lnTo>
                  <a:lnTo>
                    <a:pt x="1992282" y="263754"/>
                  </a:lnTo>
                  <a:lnTo>
                    <a:pt x="0" y="263754"/>
                  </a:lnTo>
                  <a:lnTo>
                    <a:pt x="0" y="0"/>
                  </a:lnTo>
                  <a:close/>
                </a:path>
              </a:pathLst>
            </a:custGeom>
            <a:blipFill>
              <a:blip r:embed="rId4">
                <a:alphaModFix amt="41000"/>
              </a:blip>
              <a:stretch>
                <a:fillRect l="-48157" t="-295452" r="-138863" b="-710245"/>
              </a:stretch>
            </a:blipFill>
          </p:spPr>
        </p:sp>
        <p:sp>
          <p:nvSpPr>
            <p:cNvPr id="61" name="Freeform 61"/>
            <p:cNvSpPr/>
            <p:nvPr/>
          </p:nvSpPr>
          <p:spPr>
            <a:xfrm>
              <a:off x="12314" y="2255750"/>
              <a:ext cx="2764782" cy="391718"/>
            </a:xfrm>
            <a:custGeom>
              <a:avLst/>
              <a:gdLst/>
              <a:ahLst/>
              <a:cxnLst/>
              <a:rect l="l" t="t" r="r" b="b"/>
              <a:pathLst>
                <a:path w="2764782" h="391718">
                  <a:moveTo>
                    <a:pt x="0" y="0"/>
                  </a:moveTo>
                  <a:lnTo>
                    <a:pt x="2764782" y="0"/>
                  </a:lnTo>
                  <a:lnTo>
                    <a:pt x="2764782" y="391718"/>
                  </a:lnTo>
                  <a:lnTo>
                    <a:pt x="0" y="391718"/>
                  </a:lnTo>
                  <a:lnTo>
                    <a:pt x="0" y="0"/>
                  </a:lnTo>
                  <a:close/>
                </a:path>
              </a:pathLst>
            </a:custGeom>
            <a:blipFill>
              <a:blip r:embed="rId4">
                <a:alphaModFix amt="41000"/>
              </a:blip>
              <a:stretch>
                <a:fillRect l="-39610" t="-399298" r="-67215" b="-245197"/>
              </a:stretch>
            </a:blipFill>
          </p:spPr>
        </p:sp>
        <p:sp>
          <p:nvSpPr>
            <p:cNvPr id="62" name="Freeform 62"/>
            <p:cNvSpPr/>
            <p:nvPr/>
          </p:nvSpPr>
          <p:spPr>
            <a:xfrm>
              <a:off x="3610172" y="1991997"/>
              <a:ext cx="1931705" cy="263754"/>
            </a:xfrm>
            <a:custGeom>
              <a:avLst/>
              <a:gdLst/>
              <a:ahLst/>
              <a:cxnLst/>
              <a:rect l="l" t="t" r="r" b="b"/>
              <a:pathLst>
                <a:path w="1931705" h="263754">
                  <a:moveTo>
                    <a:pt x="0" y="0"/>
                  </a:moveTo>
                  <a:lnTo>
                    <a:pt x="1931705" y="0"/>
                  </a:lnTo>
                  <a:lnTo>
                    <a:pt x="1931705" y="263753"/>
                  </a:lnTo>
                  <a:lnTo>
                    <a:pt x="0" y="263753"/>
                  </a:lnTo>
                  <a:lnTo>
                    <a:pt x="0" y="0"/>
                  </a:lnTo>
                  <a:close/>
                </a:path>
              </a:pathLst>
            </a:custGeom>
            <a:blipFill>
              <a:blip r:embed="rId4">
                <a:alphaModFix amt="41000"/>
              </a:blip>
              <a:stretch>
                <a:fillRect l="-51935" t="-295452" r="-144086" b="-710245"/>
              </a:stretch>
            </a:blipFill>
          </p:spPr>
        </p:sp>
        <p:sp>
          <p:nvSpPr>
            <p:cNvPr id="63" name="Freeform 63"/>
            <p:cNvSpPr/>
            <p:nvPr/>
          </p:nvSpPr>
          <p:spPr>
            <a:xfrm>
              <a:off x="12314" y="1991997"/>
              <a:ext cx="1625299" cy="263754"/>
            </a:xfrm>
            <a:custGeom>
              <a:avLst/>
              <a:gdLst/>
              <a:ahLst/>
              <a:cxnLst/>
              <a:rect l="l" t="t" r="r" b="b"/>
              <a:pathLst>
                <a:path w="1625299" h="263754">
                  <a:moveTo>
                    <a:pt x="0" y="0"/>
                  </a:moveTo>
                  <a:lnTo>
                    <a:pt x="1625299" y="0"/>
                  </a:lnTo>
                  <a:lnTo>
                    <a:pt x="1625299" y="263753"/>
                  </a:lnTo>
                  <a:lnTo>
                    <a:pt x="0" y="263753"/>
                  </a:lnTo>
                  <a:lnTo>
                    <a:pt x="0" y="0"/>
                  </a:lnTo>
                  <a:close/>
                </a:path>
              </a:pathLst>
            </a:custGeom>
            <a:blipFill>
              <a:blip r:embed="rId4">
                <a:alphaModFix amt="41000"/>
              </a:blip>
              <a:stretch>
                <a:fillRect l="-78394" t="-295452" r="-173434" b="-710245"/>
              </a:stretch>
            </a:blipFill>
          </p:spPr>
        </p:sp>
        <p:sp>
          <p:nvSpPr>
            <p:cNvPr id="64" name="Freeform 64"/>
            <p:cNvSpPr/>
            <p:nvPr/>
          </p:nvSpPr>
          <p:spPr>
            <a:xfrm>
              <a:off x="2777096" y="2255750"/>
              <a:ext cx="2764782" cy="379667"/>
            </a:xfrm>
            <a:custGeom>
              <a:avLst/>
              <a:gdLst/>
              <a:ahLst/>
              <a:cxnLst/>
              <a:rect l="l" t="t" r="r" b="b"/>
              <a:pathLst>
                <a:path w="2764782" h="379667">
                  <a:moveTo>
                    <a:pt x="0" y="0"/>
                  </a:moveTo>
                  <a:lnTo>
                    <a:pt x="2764781" y="0"/>
                  </a:lnTo>
                  <a:lnTo>
                    <a:pt x="2764781" y="379668"/>
                  </a:lnTo>
                  <a:lnTo>
                    <a:pt x="0" y="379668"/>
                  </a:lnTo>
                  <a:lnTo>
                    <a:pt x="0" y="0"/>
                  </a:lnTo>
                  <a:close/>
                </a:path>
              </a:pathLst>
            </a:custGeom>
            <a:blipFill>
              <a:blip r:embed="rId4">
                <a:alphaModFix amt="41000"/>
              </a:blip>
              <a:stretch>
                <a:fillRect l="-39610" t="-415145" r="-67215" b="-252979"/>
              </a:stretch>
            </a:blipFill>
          </p:spPr>
        </p:sp>
        <p:sp>
          <p:nvSpPr>
            <p:cNvPr id="65" name="Freeform 65"/>
            <p:cNvSpPr/>
            <p:nvPr/>
          </p:nvSpPr>
          <p:spPr>
            <a:xfrm>
              <a:off x="5541877" y="1991997"/>
              <a:ext cx="680662" cy="263754"/>
            </a:xfrm>
            <a:custGeom>
              <a:avLst/>
              <a:gdLst/>
              <a:ahLst/>
              <a:cxnLst/>
              <a:rect l="l" t="t" r="r" b="b"/>
              <a:pathLst>
                <a:path w="680662" h="263754">
                  <a:moveTo>
                    <a:pt x="0" y="0"/>
                  </a:moveTo>
                  <a:lnTo>
                    <a:pt x="680663" y="0"/>
                  </a:lnTo>
                  <a:lnTo>
                    <a:pt x="680663" y="263753"/>
                  </a:lnTo>
                  <a:lnTo>
                    <a:pt x="0" y="263753"/>
                  </a:lnTo>
                  <a:lnTo>
                    <a:pt x="0" y="0"/>
                  </a:lnTo>
                  <a:close/>
                </a:path>
              </a:pathLst>
            </a:custGeom>
            <a:blipFill>
              <a:blip r:embed="rId4">
                <a:alphaModFix amt="41000"/>
              </a:blip>
              <a:stretch>
                <a:fillRect l="-148192" t="-295452" r="-591912" b="-710245"/>
              </a:stretch>
            </a:blipFill>
          </p:spPr>
        </p:sp>
        <p:sp>
          <p:nvSpPr>
            <p:cNvPr id="66" name="Freeform 66"/>
            <p:cNvSpPr/>
            <p:nvPr/>
          </p:nvSpPr>
          <p:spPr>
            <a:xfrm>
              <a:off x="3822530" y="2635418"/>
              <a:ext cx="2412324" cy="582801"/>
            </a:xfrm>
            <a:custGeom>
              <a:avLst/>
              <a:gdLst/>
              <a:ahLst/>
              <a:cxnLst/>
              <a:rect l="l" t="t" r="r" b="b"/>
              <a:pathLst>
                <a:path w="2412324" h="582801">
                  <a:moveTo>
                    <a:pt x="0" y="0"/>
                  </a:moveTo>
                  <a:lnTo>
                    <a:pt x="2412323" y="0"/>
                  </a:lnTo>
                  <a:lnTo>
                    <a:pt x="2412323" y="582801"/>
                  </a:lnTo>
                  <a:lnTo>
                    <a:pt x="0" y="582801"/>
                  </a:lnTo>
                  <a:lnTo>
                    <a:pt x="0" y="0"/>
                  </a:lnTo>
                  <a:close/>
                </a:path>
              </a:pathLst>
            </a:custGeom>
            <a:blipFill>
              <a:blip r:embed="rId4">
                <a:alphaModFix amt="41000"/>
              </a:blip>
              <a:stretch>
                <a:fillRect l="-40855" t="-365865" r="-96188" b="-34531"/>
              </a:stretch>
            </a:blipFill>
          </p:spPr>
        </p:sp>
        <p:sp>
          <p:nvSpPr>
            <p:cNvPr id="67" name="Freeform 67"/>
            <p:cNvSpPr/>
            <p:nvPr/>
          </p:nvSpPr>
          <p:spPr>
            <a:xfrm>
              <a:off x="5517808" y="2240315"/>
              <a:ext cx="717046" cy="425350"/>
            </a:xfrm>
            <a:custGeom>
              <a:avLst/>
              <a:gdLst/>
              <a:ahLst/>
              <a:cxnLst/>
              <a:rect l="l" t="t" r="r" b="b"/>
              <a:pathLst>
                <a:path w="717046" h="425350">
                  <a:moveTo>
                    <a:pt x="0" y="0"/>
                  </a:moveTo>
                  <a:lnTo>
                    <a:pt x="717045" y="0"/>
                  </a:lnTo>
                  <a:lnTo>
                    <a:pt x="717045" y="425350"/>
                  </a:lnTo>
                  <a:lnTo>
                    <a:pt x="0" y="425350"/>
                  </a:lnTo>
                  <a:lnTo>
                    <a:pt x="0" y="0"/>
                  </a:lnTo>
                  <a:close/>
                </a:path>
              </a:pathLst>
            </a:custGeom>
            <a:blipFill>
              <a:blip r:embed="rId4">
                <a:alphaModFix amt="41000"/>
              </a:blip>
              <a:stretch>
                <a:fillRect l="-258209" t="-390366" r="-481895" b="-231910"/>
              </a:stretch>
            </a:blipFill>
          </p:spPr>
        </p:sp>
      </p:grpSp>
      <p:grpSp>
        <p:nvGrpSpPr>
          <p:cNvPr id="68" name="Group 68"/>
          <p:cNvGrpSpPr/>
          <p:nvPr/>
        </p:nvGrpSpPr>
        <p:grpSpPr>
          <a:xfrm>
            <a:off x="12583160" y="1560491"/>
            <a:ext cx="4624513" cy="2387016"/>
            <a:chOff x="0" y="0"/>
            <a:chExt cx="6166017" cy="3182688"/>
          </a:xfrm>
        </p:grpSpPr>
        <p:sp>
          <p:nvSpPr>
            <p:cNvPr id="69" name="Freeform 69"/>
            <p:cNvSpPr/>
            <p:nvPr/>
          </p:nvSpPr>
          <p:spPr>
            <a:xfrm>
              <a:off x="0" y="0"/>
              <a:ext cx="6153839" cy="1610709"/>
            </a:xfrm>
            <a:custGeom>
              <a:avLst/>
              <a:gdLst/>
              <a:ahLst/>
              <a:cxnLst/>
              <a:rect l="l" t="t" r="r" b="b"/>
              <a:pathLst>
                <a:path w="6153839" h="1610709">
                  <a:moveTo>
                    <a:pt x="0" y="0"/>
                  </a:moveTo>
                  <a:lnTo>
                    <a:pt x="6153839" y="0"/>
                  </a:lnTo>
                  <a:lnTo>
                    <a:pt x="6153839" y="1610709"/>
                  </a:lnTo>
                  <a:lnTo>
                    <a:pt x="0" y="1610709"/>
                  </a:lnTo>
                  <a:lnTo>
                    <a:pt x="0" y="0"/>
                  </a:lnTo>
                  <a:close/>
                </a:path>
              </a:pathLst>
            </a:custGeom>
            <a:blipFill>
              <a:blip r:embed="rId11"/>
              <a:stretch>
                <a:fillRect l="-6895" t="-2065" b="-62828"/>
              </a:stretch>
            </a:blipFill>
          </p:spPr>
        </p:sp>
        <p:sp>
          <p:nvSpPr>
            <p:cNvPr id="70" name="Freeform 70"/>
            <p:cNvSpPr/>
            <p:nvPr/>
          </p:nvSpPr>
          <p:spPr>
            <a:xfrm>
              <a:off x="12178" y="1610709"/>
              <a:ext cx="3485214" cy="359295"/>
            </a:xfrm>
            <a:custGeom>
              <a:avLst/>
              <a:gdLst/>
              <a:ahLst/>
              <a:cxnLst/>
              <a:rect l="l" t="t" r="r" b="b"/>
              <a:pathLst>
                <a:path w="3485214" h="359295">
                  <a:moveTo>
                    <a:pt x="0" y="0"/>
                  </a:moveTo>
                  <a:lnTo>
                    <a:pt x="3485214" y="0"/>
                  </a:lnTo>
                  <a:lnTo>
                    <a:pt x="3485214" y="359295"/>
                  </a:lnTo>
                  <a:lnTo>
                    <a:pt x="0" y="359295"/>
                  </a:lnTo>
                  <a:lnTo>
                    <a:pt x="0" y="0"/>
                  </a:lnTo>
                  <a:close/>
                </a:path>
              </a:pathLst>
            </a:custGeom>
            <a:blipFill>
              <a:blip r:embed="rId3">
                <a:alphaModFix amt="41000"/>
              </a:blip>
              <a:stretch>
                <a:fillRect t="-534503" r="-20368" b="-143890"/>
              </a:stretch>
            </a:blipFill>
          </p:spPr>
        </p:sp>
        <p:sp>
          <p:nvSpPr>
            <p:cNvPr id="71" name="Freeform 71"/>
            <p:cNvSpPr/>
            <p:nvPr/>
          </p:nvSpPr>
          <p:spPr>
            <a:xfrm>
              <a:off x="3497392" y="1610709"/>
              <a:ext cx="2656447" cy="359295"/>
            </a:xfrm>
            <a:custGeom>
              <a:avLst/>
              <a:gdLst/>
              <a:ahLst/>
              <a:cxnLst/>
              <a:rect l="l" t="t" r="r" b="b"/>
              <a:pathLst>
                <a:path w="2656447" h="359295">
                  <a:moveTo>
                    <a:pt x="0" y="0"/>
                  </a:moveTo>
                  <a:lnTo>
                    <a:pt x="2656447" y="0"/>
                  </a:lnTo>
                  <a:lnTo>
                    <a:pt x="2656447" y="359295"/>
                  </a:lnTo>
                  <a:lnTo>
                    <a:pt x="0" y="359295"/>
                  </a:lnTo>
                  <a:lnTo>
                    <a:pt x="0" y="0"/>
                  </a:lnTo>
                  <a:close/>
                </a:path>
              </a:pathLst>
            </a:custGeom>
            <a:blipFill>
              <a:blip r:embed="rId3">
                <a:alphaModFix amt="41000"/>
              </a:blip>
              <a:stretch>
                <a:fillRect l="-2917" t="-507261" r="-47642" b="-134853"/>
              </a:stretch>
            </a:blipFill>
          </p:spPr>
        </p:sp>
        <p:sp>
          <p:nvSpPr>
            <p:cNvPr id="72" name="Freeform 72"/>
            <p:cNvSpPr/>
            <p:nvPr/>
          </p:nvSpPr>
          <p:spPr>
            <a:xfrm>
              <a:off x="12178" y="2606321"/>
              <a:ext cx="3768149" cy="576367"/>
            </a:xfrm>
            <a:custGeom>
              <a:avLst/>
              <a:gdLst/>
              <a:ahLst/>
              <a:cxnLst/>
              <a:rect l="l" t="t" r="r" b="b"/>
              <a:pathLst>
                <a:path w="3768149" h="576367">
                  <a:moveTo>
                    <a:pt x="0" y="0"/>
                  </a:moveTo>
                  <a:lnTo>
                    <a:pt x="3768149" y="0"/>
                  </a:lnTo>
                  <a:lnTo>
                    <a:pt x="3768149" y="576367"/>
                  </a:lnTo>
                  <a:lnTo>
                    <a:pt x="0" y="576367"/>
                  </a:lnTo>
                  <a:lnTo>
                    <a:pt x="0" y="0"/>
                  </a:lnTo>
                  <a:close/>
                </a:path>
              </a:pathLst>
            </a:custGeom>
            <a:blipFill>
              <a:blip r:embed="rId4">
                <a:alphaModFix amt="41000"/>
              </a:blip>
              <a:stretch>
                <a:fillRect l="-25866" t="-368468" r="-24211" b="-31928"/>
              </a:stretch>
            </a:blipFill>
          </p:spPr>
        </p:sp>
        <p:sp>
          <p:nvSpPr>
            <p:cNvPr id="73" name="Freeform 73"/>
            <p:cNvSpPr/>
            <p:nvPr/>
          </p:nvSpPr>
          <p:spPr>
            <a:xfrm>
              <a:off x="1619533" y="1969974"/>
              <a:ext cx="1970286" cy="260842"/>
            </a:xfrm>
            <a:custGeom>
              <a:avLst/>
              <a:gdLst/>
              <a:ahLst/>
              <a:cxnLst/>
              <a:rect l="l" t="t" r="r" b="b"/>
              <a:pathLst>
                <a:path w="1970286" h="260842">
                  <a:moveTo>
                    <a:pt x="0" y="0"/>
                  </a:moveTo>
                  <a:lnTo>
                    <a:pt x="1970285" y="0"/>
                  </a:lnTo>
                  <a:lnTo>
                    <a:pt x="1970285" y="260842"/>
                  </a:lnTo>
                  <a:lnTo>
                    <a:pt x="0" y="260842"/>
                  </a:lnTo>
                  <a:lnTo>
                    <a:pt x="0" y="0"/>
                  </a:lnTo>
                  <a:close/>
                </a:path>
              </a:pathLst>
            </a:custGeom>
            <a:blipFill>
              <a:blip r:embed="rId4">
                <a:alphaModFix amt="41000"/>
              </a:blip>
              <a:stretch>
                <a:fillRect l="-48157" t="-295452" r="-138863" b="-710245"/>
              </a:stretch>
            </a:blipFill>
          </p:spPr>
        </p:sp>
        <p:sp>
          <p:nvSpPr>
            <p:cNvPr id="74" name="Freeform 74"/>
            <p:cNvSpPr/>
            <p:nvPr/>
          </p:nvSpPr>
          <p:spPr>
            <a:xfrm>
              <a:off x="12178" y="2230846"/>
              <a:ext cx="2734257" cy="387393"/>
            </a:xfrm>
            <a:custGeom>
              <a:avLst/>
              <a:gdLst/>
              <a:ahLst/>
              <a:cxnLst/>
              <a:rect l="l" t="t" r="r" b="b"/>
              <a:pathLst>
                <a:path w="2734257" h="387393">
                  <a:moveTo>
                    <a:pt x="0" y="0"/>
                  </a:moveTo>
                  <a:lnTo>
                    <a:pt x="2734257" y="0"/>
                  </a:lnTo>
                  <a:lnTo>
                    <a:pt x="2734257" y="387392"/>
                  </a:lnTo>
                  <a:lnTo>
                    <a:pt x="0" y="387392"/>
                  </a:lnTo>
                  <a:lnTo>
                    <a:pt x="0" y="0"/>
                  </a:lnTo>
                  <a:close/>
                </a:path>
              </a:pathLst>
            </a:custGeom>
            <a:blipFill>
              <a:blip r:embed="rId4">
                <a:alphaModFix amt="41000"/>
              </a:blip>
              <a:stretch>
                <a:fillRect l="-39610" t="-399298" r="-67215" b="-245197"/>
              </a:stretch>
            </a:blipFill>
          </p:spPr>
        </p:sp>
        <p:sp>
          <p:nvSpPr>
            <p:cNvPr id="75" name="Freeform 75"/>
            <p:cNvSpPr/>
            <p:nvPr/>
          </p:nvSpPr>
          <p:spPr>
            <a:xfrm>
              <a:off x="3570314" y="1970004"/>
              <a:ext cx="1910378" cy="260842"/>
            </a:xfrm>
            <a:custGeom>
              <a:avLst/>
              <a:gdLst/>
              <a:ahLst/>
              <a:cxnLst/>
              <a:rect l="l" t="t" r="r" b="b"/>
              <a:pathLst>
                <a:path w="1910378" h="260842">
                  <a:moveTo>
                    <a:pt x="0" y="0"/>
                  </a:moveTo>
                  <a:lnTo>
                    <a:pt x="1910378" y="0"/>
                  </a:lnTo>
                  <a:lnTo>
                    <a:pt x="1910378" y="260842"/>
                  </a:lnTo>
                  <a:lnTo>
                    <a:pt x="0" y="260842"/>
                  </a:lnTo>
                  <a:lnTo>
                    <a:pt x="0" y="0"/>
                  </a:lnTo>
                  <a:close/>
                </a:path>
              </a:pathLst>
            </a:custGeom>
            <a:blipFill>
              <a:blip r:embed="rId4">
                <a:alphaModFix amt="41000"/>
              </a:blip>
              <a:stretch>
                <a:fillRect l="-51935" t="-295452" r="-144086" b="-710245"/>
              </a:stretch>
            </a:blipFill>
          </p:spPr>
        </p:sp>
        <p:sp>
          <p:nvSpPr>
            <p:cNvPr id="76" name="Freeform 76"/>
            <p:cNvSpPr/>
            <p:nvPr/>
          </p:nvSpPr>
          <p:spPr>
            <a:xfrm>
              <a:off x="12178" y="1970004"/>
              <a:ext cx="1607355" cy="260842"/>
            </a:xfrm>
            <a:custGeom>
              <a:avLst/>
              <a:gdLst/>
              <a:ahLst/>
              <a:cxnLst/>
              <a:rect l="l" t="t" r="r" b="b"/>
              <a:pathLst>
                <a:path w="1607355" h="260842">
                  <a:moveTo>
                    <a:pt x="0" y="0"/>
                  </a:moveTo>
                  <a:lnTo>
                    <a:pt x="1607355" y="0"/>
                  </a:lnTo>
                  <a:lnTo>
                    <a:pt x="1607355" y="260842"/>
                  </a:lnTo>
                  <a:lnTo>
                    <a:pt x="0" y="260842"/>
                  </a:lnTo>
                  <a:lnTo>
                    <a:pt x="0" y="0"/>
                  </a:lnTo>
                  <a:close/>
                </a:path>
              </a:pathLst>
            </a:custGeom>
            <a:blipFill>
              <a:blip r:embed="rId4">
                <a:alphaModFix amt="41000"/>
              </a:blip>
              <a:stretch>
                <a:fillRect l="-78394" t="-295452" r="-173434" b="-710245"/>
              </a:stretch>
            </a:blipFill>
          </p:spPr>
        </p:sp>
        <p:sp>
          <p:nvSpPr>
            <p:cNvPr id="77" name="Freeform 77"/>
            <p:cNvSpPr/>
            <p:nvPr/>
          </p:nvSpPr>
          <p:spPr>
            <a:xfrm>
              <a:off x="2746435" y="2230846"/>
              <a:ext cx="2734257" cy="375476"/>
            </a:xfrm>
            <a:custGeom>
              <a:avLst/>
              <a:gdLst/>
              <a:ahLst/>
              <a:cxnLst/>
              <a:rect l="l" t="t" r="r" b="b"/>
              <a:pathLst>
                <a:path w="2734257" h="375476">
                  <a:moveTo>
                    <a:pt x="0" y="0"/>
                  </a:moveTo>
                  <a:lnTo>
                    <a:pt x="2734257" y="0"/>
                  </a:lnTo>
                  <a:lnTo>
                    <a:pt x="2734257" y="375475"/>
                  </a:lnTo>
                  <a:lnTo>
                    <a:pt x="0" y="375475"/>
                  </a:lnTo>
                  <a:lnTo>
                    <a:pt x="0" y="0"/>
                  </a:lnTo>
                  <a:close/>
                </a:path>
              </a:pathLst>
            </a:custGeom>
            <a:blipFill>
              <a:blip r:embed="rId4">
                <a:alphaModFix amt="41000"/>
              </a:blip>
              <a:stretch>
                <a:fillRect l="-39610" t="-415145" r="-67215" b="-252979"/>
              </a:stretch>
            </a:blipFill>
          </p:spPr>
        </p:sp>
        <p:sp>
          <p:nvSpPr>
            <p:cNvPr id="78" name="Freeform 78"/>
            <p:cNvSpPr/>
            <p:nvPr/>
          </p:nvSpPr>
          <p:spPr>
            <a:xfrm>
              <a:off x="5480692" y="1970004"/>
              <a:ext cx="673147" cy="260842"/>
            </a:xfrm>
            <a:custGeom>
              <a:avLst/>
              <a:gdLst/>
              <a:ahLst/>
              <a:cxnLst/>
              <a:rect l="l" t="t" r="r" b="b"/>
              <a:pathLst>
                <a:path w="673147" h="260842">
                  <a:moveTo>
                    <a:pt x="0" y="0"/>
                  </a:moveTo>
                  <a:lnTo>
                    <a:pt x="673147" y="0"/>
                  </a:lnTo>
                  <a:lnTo>
                    <a:pt x="673147" y="260842"/>
                  </a:lnTo>
                  <a:lnTo>
                    <a:pt x="0" y="260842"/>
                  </a:lnTo>
                  <a:lnTo>
                    <a:pt x="0" y="0"/>
                  </a:lnTo>
                  <a:close/>
                </a:path>
              </a:pathLst>
            </a:custGeom>
            <a:blipFill>
              <a:blip r:embed="rId4">
                <a:alphaModFix amt="41000"/>
              </a:blip>
              <a:stretch>
                <a:fillRect l="-148192" t="-295452" r="-591912" b="-710245"/>
              </a:stretch>
            </a:blipFill>
          </p:spPr>
        </p:sp>
        <p:sp>
          <p:nvSpPr>
            <p:cNvPr id="79" name="Freeform 79"/>
            <p:cNvSpPr/>
            <p:nvPr/>
          </p:nvSpPr>
          <p:spPr>
            <a:xfrm>
              <a:off x="3780327" y="2606321"/>
              <a:ext cx="2385690" cy="576367"/>
            </a:xfrm>
            <a:custGeom>
              <a:avLst/>
              <a:gdLst/>
              <a:ahLst/>
              <a:cxnLst/>
              <a:rect l="l" t="t" r="r" b="b"/>
              <a:pathLst>
                <a:path w="2385690" h="576367">
                  <a:moveTo>
                    <a:pt x="0" y="0"/>
                  </a:moveTo>
                  <a:lnTo>
                    <a:pt x="2385690" y="0"/>
                  </a:lnTo>
                  <a:lnTo>
                    <a:pt x="2385690" y="576367"/>
                  </a:lnTo>
                  <a:lnTo>
                    <a:pt x="0" y="576367"/>
                  </a:lnTo>
                  <a:lnTo>
                    <a:pt x="0" y="0"/>
                  </a:lnTo>
                  <a:close/>
                </a:path>
              </a:pathLst>
            </a:custGeom>
            <a:blipFill>
              <a:blip r:embed="rId4">
                <a:alphaModFix amt="41000"/>
              </a:blip>
              <a:stretch>
                <a:fillRect l="-40855" t="-365865" r="-96188" b="-34531"/>
              </a:stretch>
            </a:blipFill>
          </p:spPr>
        </p:sp>
        <p:sp>
          <p:nvSpPr>
            <p:cNvPr id="80" name="Freeform 80"/>
            <p:cNvSpPr/>
            <p:nvPr/>
          </p:nvSpPr>
          <p:spPr>
            <a:xfrm>
              <a:off x="5456888" y="2215580"/>
              <a:ext cx="709129" cy="420654"/>
            </a:xfrm>
            <a:custGeom>
              <a:avLst/>
              <a:gdLst/>
              <a:ahLst/>
              <a:cxnLst/>
              <a:rect l="l" t="t" r="r" b="b"/>
              <a:pathLst>
                <a:path w="709129" h="420654">
                  <a:moveTo>
                    <a:pt x="0" y="0"/>
                  </a:moveTo>
                  <a:lnTo>
                    <a:pt x="709129" y="0"/>
                  </a:lnTo>
                  <a:lnTo>
                    <a:pt x="709129" y="420654"/>
                  </a:lnTo>
                  <a:lnTo>
                    <a:pt x="0" y="420654"/>
                  </a:lnTo>
                  <a:lnTo>
                    <a:pt x="0" y="0"/>
                  </a:lnTo>
                  <a:close/>
                </a:path>
              </a:pathLst>
            </a:custGeom>
            <a:blipFill>
              <a:blip r:embed="rId4">
                <a:alphaModFix amt="41000"/>
              </a:blip>
              <a:stretch>
                <a:fillRect l="-258209" t="-390366" r="-481895" b="-231910"/>
              </a:stretch>
            </a:blipFill>
          </p:spPr>
        </p:sp>
      </p:grpSp>
      <p:grpSp>
        <p:nvGrpSpPr>
          <p:cNvPr id="81" name="Group 81"/>
          <p:cNvGrpSpPr/>
          <p:nvPr/>
        </p:nvGrpSpPr>
        <p:grpSpPr>
          <a:xfrm>
            <a:off x="12583160" y="1535270"/>
            <a:ext cx="4720429" cy="2436525"/>
            <a:chOff x="0" y="0"/>
            <a:chExt cx="6293906" cy="3248700"/>
          </a:xfrm>
        </p:grpSpPr>
        <p:sp>
          <p:nvSpPr>
            <p:cNvPr id="82" name="Freeform 82"/>
            <p:cNvSpPr/>
            <p:nvPr/>
          </p:nvSpPr>
          <p:spPr>
            <a:xfrm>
              <a:off x="0" y="0"/>
              <a:ext cx="6281475" cy="1644116"/>
            </a:xfrm>
            <a:custGeom>
              <a:avLst/>
              <a:gdLst/>
              <a:ahLst/>
              <a:cxnLst/>
              <a:rect l="l" t="t" r="r" b="b"/>
              <a:pathLst>
                <a:path w="6281475" h="1644116">
                  <a:moveTo>
                    <a:pt x="0" y="0"/>
                  </a:moveTo>
                  <a:lnTo>
                    <a:pt x="6281475" y="0"/>
                  </a:lnTo>
                  <a:lnTo>
                    <a:pt x="6281475" y="1644116"/>
                  </a:lnTo>
                  <a:lnTo>
                    <a:pt x="0" y="1644116"/>
                  </a:lnTo>
                  <a:lnTo>
                    <a:pt x="0" y="0"/>
                  </a:lnTo>
                  <a:close/>
                </a:path>
              </a:pathLst>
            </a:custGeom>
            <a:blipFill>
              <a:blip r:embed="rId11"/>
              <a:stretch>
                <a:fillRect l="-6895" t="-2065" b="-62828"/>
              </a:stretch>
            </a:blipFill>
          </p:spPr>
        </p:sp>
        <p:sp>
          <p:nvSpPr>
            <p:cNvPr id="83" name="Freeform 83"/>
            <p:cNvSpPr/>
            <p:nvPr/>
          </p:nvSpPr>
          <p:spPr>
            <a:xfrm>
              <a:off x="12430" y="1644116"/>
              <a:ext cx="3557501" cy="366747"/>
            </a:xfrm>
            <a:custGeom>
              <a:avLst/>
              <a:gdLst/>
              <a:ahLst/>
              <a:cxnLst/>
              <a:rect l="l" t="t" r="r" b="b"/>
              <a:pathLst>
                <a:path w="3557501" h="366747">
                  <a:moveTo>
                    <a:pt x="0" y="0"/>
                  </a:moveTo>
                  <a:lnTo>
                    <a:pt x="3557501" y="0"/>
                  </a:lnTo>
                  <a:lnTo>
                    <a:pt x="3557501" y="366748"/>
                  </a:lnTo>
                  <a:lnTo>
                    <a:pt x="0" y="366748"/>
                  </a:lnTo>
                  <a:lnTo>
                    <a:pt x="0" y="0"/>
                  </a:lnTo>
                  <a:close/>
                </a:path>
              </a:pathLst>
            </a:custGeom>
            <a:blipFill>
              <a:blip r:embed="rId3">
                <a:alphaModFix amt="41000"/>
              </a:blip>
              <a:stretch>
                <a:fillRect t="-534503" r="-20368" b="-143890"/>
              </a:stretch>
            </a:blipFill>
          </p:spPr>
        </p:sp>
        <p:sp>
          <p:nvSpPr>
            <p:cNvPr id="84" name="Freeform 84"/>
            <p:cNvSpPr/>
            <p:nvPr/>
          </p:nvSpPr>
          <p:spPr>
            <a:xfrm>
              <a:off x="3569931" y="1644116"/>
              <a:ext cx="2711544" cy="366747"/>
            </a:xfrm>
            <a:custGeom>
              <a:avLst/>
              <a:gdLst/>
              <a:ahLst/>
              <a:cxnLst/>
              <a:rect l="l" t="t" r="r" b="b"/>
              <a:pathLst>
                <a:path w="2711544" h="366747">
                  <a:moveTo>
                    <a:pt x="0" y="0"/>
                  </a:moveTo>
                  <a:lnTo>
                    <a:pt x="2711544" y="0"/>
                  </a:lnTo>
                  <a:lnTo>
                    <a:pt x="2711544" y="366748"/>
                  </a:lnTo>
                  <a:lnTo>
                    <a:pt x="0" y="366748"/>
                  </a:lnTo>
                  <a:lnTo>
                    <a:pt x="0" y="0"/>
                  </a:lnTo>
                  <a:close/>
                </a:path>
              </a:pathLst>
            </a:custGeom>
            <a:blipFill>
              <a:blip r:embed="rId3">
                <a:alphaModFix amt="41000"/>
              </a:blip>
              <a:stretch>
                <a:fillRect l="-2917" t="-507261" r="-47642" b="-134853"/>
              </a:stretch>
            </a:blipFill>
          </p:spPr>
        </p:sp>
        <p:sp>
          <p:nvSpPr>
            <p:cNvPr id="85" name="Freeform 85"/>
            <p:cNvSpPr/>
            <p:nvPr/>
          </p:nvSpPr>
          <p:spPr>
            <a:xfrm>
              <a:off x="12430" y="2660379"/>
              <a:ext cx="3846304" cy="588321"/>
            </a:xfrm>
            <a:custGeom>
              <a:avLst/>
              <a:gdLst/>
              <a:ahLst/>
              <a:cxnLst/>
              <a:rect l="l" t="t" r="r" b="b"/>
              <a:pathLst>
                <a:path w="3846304" h="588321">
                  <a:moveTo>
                    <a:pt x="0" y="0"/>
                  </a:moveTo>
                  <a:lnTo>
                    <a:pt x="3846304" y="0"/>
                  </a:lnTo>
                  <a:lnTo>
                    <a:pt x="3846304" y="588321"/>
                  </a:lnTo>
                  <a:lnTo>
                    <a:pt x="0" y="588321"/>
                  </a:lnTo>
                  <a:lnTo>
                    <a:pt x="0" y="0"/>
                  </a:lnTo>
                  <a:close/>
                </a:path>
              </a:pathLst>
            </a:custGeom>
            <a:blipFill>
              <a:blip r:embed="rId4">
                <a:alphaModFix amt="41000"/>
              </a:blip>
              <a:stretch>
                <a:fillRect l="-25866" t="-368468" r="-24211" b="-31928"/>
              </a:stretch>
            </a:blipFill>
          </p:spPr>
        </p:sp>
        <p:sp>
          <p:nvSpPr>
            <p:cNvPr id="86" name="Freeform 86"/>
            <p:cNvSpPr/>
            <p:nvPr/>
          </p:nvSpPr>
          <p:spPr>
            <a:xfrm>
              <a:off x="1653124" y="2010834"/>
              <a:ext cx="2011151" cy="266252"/>
            </a:xfrm>
            <a:custGeom>
              <a:avLst/>
              <a:gdLst/>
              <a:ahLst/>
              <a:cxnLst/>
              <a:rect l="l" t="t" r="r" b="b"/>
              <a:pathLst>
                <a:path w="2011151" h="266252">
                  <a:moveTo>
                    <a:pt x="0" y="0"/>
                  </a:moveTo>
                  <a:lnTo>
                    <a:pt x="2011151" y="0"/>
                  </a:lnTo>
                  <a:lnTo>
                    <a:pt x="2011151" y="266251"/>
                  </a:lnTo>
                  <a:lnTo>
                    <a:pt x="0" y="266251"/>
                  </a:lnTo>
                  <a:lnTo>
                    <a:pt x="0" y="0"/>
                  </a:lnTo>
                  <a:close/>
                </a:path>
              </a:pathLst>
            </a:custGeom>
            <a:blipFill>
              <a:blip r:embed="rId4">
                <a:alphaModFix amt="41000"/>
              </a:blip>
              <a:stretch>
                <a:fillRect l="-48157" t="-295452" r="-138863" b="-710245"/>
              </a:stretch>
            </a:blipFill>
          </p:spPr>
        </p:sp>
        <p:sp>
          <p:nvSpPr>
            <p:cNvPr id="87" name="Freeform 87"/>
            <p:cNvSpPr/>
            <p:nvPr/>
          </p:nvSpPr>
          <p:spPr>
            <a:xfrm>
              <a:off x="12430" y="2277115"/>
              <a:ext cx="2790968" cy="395428"/>
            </a:xfrm>
            <a:custGeom>
              <a:avLst/>
              <a:gdLst/>
              <a:ahLst/>
              <a:cxnLst/>
              <a:rect l="l" t="t" r="r" b="b"/>
              <a:pathLst>
                <a:path w="2790968" h="395428">
                  <a:moveTo>
                    <a:pt x="0" y="0"/>
                  </a:moveTo>
                  <a:lnTo>
                    <a:pt x="2790968" y="0"/>
                  </a:lnTo>
                  <a:lnTo>
                    <a:pt x="2790968" y="395428"/>
                  </a:lnTo>
                  <a:lnTo>
                    <a:pt x="0" y="395428"/>
                  </a:lnTo>
                  <a:lnTo>
                    <a:pt x="0" y="0"/>
                  </a:lnTo>
                  <a:close/>
                </a:path>
              </a:pathLst>
            </a:custGeom>
            <a:blipFill>
              <a:blip r:embed="rId4">
                <a:alphaModFix amt="41000"/>
              </a:blip>
              <a:stretch>
                <a:fillRect l="-39610" t="-399298" r="-67215" b="-245197"/>
              </a:stretch>
            </a:blipFill>
          </p:spPr>
        </p:sp>
        <p:sp>
          <p:nvSpPr>
            <p:cNvPr id="88" name="Freeform 88"/>
            <p:cNvSpPr/>
            <p:nvPr/>
          </p:nvSpPr>
          <p:spPr>
            <a:xfrm>
              <a:off x="3644366" y="2010864"/>
              <a:ext cx="1950001" cy="266252"/>
            </a:xfrm>
            <a:custGeom>
              <a:avLst/>
              <a:gdLst/>
              <a:ahLst/>
              <a:cxnLst/>
              <a:rect l="l" t="t" r="r" b="b"/>
              <a:pathLst>
                <a:path w="1950001" h="266252">
                  <a:moveTo>
                    <a:pt x="0" y="0"/>
                  </a:moveTo>
                  <a:lnTo>
                    <a:pt x="1950000" y="0"/>
                  </a:lnTo>
                  <a:lnTo>
                    <a:pt x="1950000" y="266251"/>
                  </a:lnTo>
                  <a:lnTo>
                    <a:pt x="0" y="266251"/>
                  </a:lnTo>
                  <a:lnTo>
                    <a:pt x="0" y="0"/>
                  </a:lnTo>
                  <a:close/>
                </a:path>
              </a:pathLst>
            </a:custGeom>
            <a:blipFill>
              <a:blip r:embed="rId4">
                <a:alphaModFix amt="41000"/>
              </a:blip>
              <a:stretch>
                <a:fillRect l="-51935" t="-295452" r="-144086" b="-710245"/>
              </a:stretch>
            </a:blipFill>
          </p:spPr>
        </p:sp>
        <p:sp>
          <p:nvSpPr>
            <p:cNvPr id="89" name="Freeform 89"/>
            <p:cNvSpPr/>
            <p:nvPr/>
          </p:nvSpPr>
          <p:spPr>
            <a:xfrm>
              <a:off x="12430" y="2010864"/>
              <a:ext cx="1640693" cy="266252"/>
            </a:xfrm>
            <a:custGeom>
              <a:avLst/>
              <a:gdLst/>
              <a:ahLst/>
              <a:cxnLst/>
              <a:rect l="l" t="t" r="r" b="b"/>
              <a:pathLst>
                <a:path w="1640693" h="266252">
                  <a:moveTo>
                    <a:pt x="0" y="0"/>
                  </a:moveTo>
                  <a:lnTo>
                    <a:pt x="1640694" y="0"/>
                  </a:lnTo>
                  <a:lnTo>
                    <a:pt x="1640694" y="266251"/>
                  </a:lnTo>
                  <a:lnTo>
                    <a:pt x="0" y="266251"/>
                  </a:lnTo>
                  <a:lnTo>
                    <a:pt x="0" y="0"/>
                  </a:lnTo>
                  <a:close/>
                </a:path>
              </a:pathLst>
            </a:custGeom>
            <a:blipFill>
              <a:blip r:embed="rId4">
                <a:alphaModFix amt="41000"/>
              </a:blip>
              <a:stretch>
                <a:fillRect l="-78394" t="-295452" r="-173434" b="-710245"/>
              </a:stretch>
            </a:blipFill>
          </p:spPr>
        </p:sp>
        <p:sp>
          <p:nvSpPr>
            <p:cNvPr id="90" name="Freeform 90"/>
            <p:cNvSpPr/>
            <p:nvPr/>
          </p:nvSpPr>
          <p:spPr>
            <a:xfrm>
              <a:off x="2803398" y="2277115"/>
              <a:ext cx="2790968" cy="383263"/>
            </a:xfrm>
            <a:custGeom>
              <a:avLst/>
              <a:gdLst/>
              <a:ahLst/>
              <a:cxnLst/>
              <a:rect l="l" t="t" r="r" b="b"/>
              <a:pathLst>
                <a:path w="2790968" h="383263">
                  <a:moveTo>
                    <a:pt x="0" y="0"/>
                  </a:moveTo>
                  <a:lnTo>
                    <a:pt x="2790968" y="0"/>
                  </a:lnTo>
                  <a:lnTo>
                    <a:pt x="2790968" y="383264"/>
                  </a:lnTo>
                  <a:lnTo>
                    <a:pt x="0" y="383264"/>
                  </a:lnTo>
                  <a:lnTo>
                    <a:pt x="0" y="0"/>
                  </a:lnTo>
                  <a:close/>
                </a:path>
              </a:pathLst>
            </a:custGeom>
            <a:blipFill>
              <a:blip r:embed="rId4">
                <a:alphaModFix amt="41000"/>
              </a:blip>
              <a:stretch>
                <a:fillRect l="-39610" t="-415145" r="-67215" b="-252979"/>
              </a:stretch>
            </a:blipFill>
          </p:spPr>
        </p:sp>
        <p:sp>
          <p:nvSpPr>
            <p:cNvPr id="91" name="Freeform 91"/>
            <p:cNvSpPr/>
            <p:nvPr/>
          </p:nvSpPr>
          <p:spPr>
            <a:xfrm>
              <a:off x="5594366" y="2010864"/>
              <a:ext cx="687109" cy="266252"/>
            </a:xfrm>
            <a:custGeom>
              <a:avLst/>
              <a:gdLst/>
              <a:ahLst/>
              <a:cxnLst/>
              <a:rect l="l" t="t" r="r" b="b"/>
              <a:pathLst>
                <a:path w="687109" h="266252">
                  <a:moveTo>
                    <a:pt x="0" y="0"/>
                  </a:moveTo>
                  <a:lnTo>
                    <a:pt x="687109" y="0"/>
                  </a:lnTo>
                  <a:lnTo>
                    <a:pt x="687109" y="266251"/>
                  </a:lnTo>
                  <a:lnTo>
                    <a:pt x="0" y="266251"/>
                  </a:lnTo>
                  <a:lnTo>
                    <a:pt x="0" y="0"/>
                  </a:lnTo>
                  <a:close/>
                </a:path>
              </a:pathLst>
            </a:custGeom>
            <a:blipFill>
              <a:blip r:embed="rId4">
                <a:alphaModFix amt="41000"/>
              </a:blip>
              <a:stretch>
                <a:fillRect l="-148192" t="-295452" r="-591912" b="-710245"/>
              </a:stretch>
            </a:blipFill>
          </p:spPr>
        </p:sp>
        <p:sp>
          <p:nvSpPr>
            <p:cNvPr id="92" name="Freeform 92"/>
            <p:cNvSpPr/>
            <p:nvPr/>
          </p:nvSpPr>
          <p:spPr>
            <a:xfrm>
              <a:off x="3858734" y="2660379"/>
              <a:ext cx="2435172" cy="588321"/>
            </a:xfrm>
            <a:custGeom>
              <a:avLst/>
              <a:gdLst/>
              <a:ahLst/>
              <a:cxnLst/>
              <a:rect l="l" t="t" r="r" b="b"/>
              <a:pathLst>
                <a:path w="2435172" h="588321">
                  <a:moveTo>
                    <a:pt x="0" y="0"/>
                  </a:moveTo>
                  <a:lnTo>
                    <a:pt x="2435172" y="0"/>
                  </a:lnTo>
                  <a:lnTo>
                    <a:pt x="2435172" y="588321"/>
                  </a:lnTo>
                  <a:lnTo>
                    <a:pt x="0" y="588321"/>
                  </a:lnTo>
                  <a:lnTo>
                    <a:pt x="0" y="0"/>
                  </a:lnTo>
                  <a:close/>
                </a:path>
              </a:pathLst>
            </a:custGeom>
            <a:blipFill>
              <a:blip r:embed="rId4">
                <a:alphaModFix amt="41000"/>
              </a:blip>
              <a:stretch>
                <a:fillRect l="-40855" t="-365865" r="-96188" b="-34531"/>
              </a:stretch>
            </a:blipFill>
          </p:spPr>
        </p:sp>
        <p:sp>
          <p:nvSpPr>
            <p:cNvPr id="93" name="Freeform 93"/>
            <p:cNvSpPr/>
            <p:nvPr/>
          </p:nvSpPr>
          <p:spPr>
            <a:xfrm>
              <a:off x="5570069" y="2261533"/>
              <a:ext cx="723837" cy="429379"/>
            </a:xfrm>
            <a:custGeom>
              <a:avLst/>
              <a:gdLst/>
              <a:ahLst/>
              <a:cxnLst/>
              <a:rect l="l" t="t" r="r" b="b"/>
              <a:pathLst>
                <a:path w="723837" h="429379">
                  <a:moveTo>
                    <a:pt x="0" y="0"/>
                  </a:moveTo>
                  <a:lnTo>
                    <a:pt x="723837" y="0"/>
                  </a:lnTo>
                  <a:lnTo>
                    <a:pt x="723837" y="429379"/>
                  </a:lnTo>
                  <a:lnTo>
                    <a:pt x="0" y="429379"/>
                  </a:lnTo>
                  <a:lnTo>
                    <a:pt x="0" y="0"/>
                  </a:lnTo>
                  <a:close/>
                </a:path>
              </a:pathLst>
            </a:custGeom>
            <a:blipFill>
              <a:blip r:embed="rId4">
                <a:alphaModFix amt="41000"/>
              </a:blip>
              <a:stretch>
                <a:fillRect l="-258209" t="-390366" r="-481895" b="-231910"/>
              </a:stretch>
            </a:blipFill>
          </p:spPr>
        </p:sp>
      </p:grpSp>
      <p:grpSp>
        <p:nvGrpSpPr>
          <p:cNvPr id="94" name="Group 94"/>
          <p:cNvGrpSpPr/>
          <p:nvPr/>
        </p:nvGrpSpPr>
        <p:grpSpPr>
          <a:xfrm>
            <a:off x="12583160" y="1512409"/>
            <a:ext cx="4720429" cy="2436525"/>
            <a:chOff x="0" y="0"/>
            <a:chExt cx="6293906" cy="3248700"/>
          </a:xfrm>
        </p:grpSpPr>
        <p:sp>
          <p:nvSpPr>
            <p:cNvPr id="95" name="Freeform 95"/>
            <p:cNvSpPr/>
            <p:nvPr/>
          </p:nvSpPr>
          <p:spPr>
            <a:xfrm>
              <a:off x="0" y="0"/>
              <a:ext cx="6281475" cy="1644116"/>
            </a:xfrm>
            <a:custGeom>
              <a:avLst/>
              <a:gdLst/>
              <a:ahLst/>
              <a:cxnLst/>
              <a:rect l="l" t="t" r="r" b="b"/>
              <a:pathLst>
                <a:path w="6281475" h="1644116">
                  <a:moveTo>
                    <a:pt x="0" y="0"/>
                  </a:moveTo>
                  <a:lnTo>
                    <a:pt x="6281475" y="0"/>
                  </a:lnTo>
                  <a:lnTo>
                    <a:pt x="6281475" y="1644116"/>
                  </a:lnTo>
                  <a:lnTo>
                    <a:pt x="0" y="1644116"/>
                  </a:lnTo>
                  <a:lnTo>
                    <a:pt x="0" y="0"/>
                  </a:lnTo>
                  <a:close/>
                </a:path>
              </a:pathLst>
            </a:custGeom>
            <a:blipFill>
              <a:blip r:embed="rId11"/>
              <a:stretch>
                <a:fillRect l="-6895" t="-2065" b="-62828"/>
              </a:stretch>
            </a:blipFill>
          </p:spPr>
        </p:sp>
        <p:sp>
          <p:nvSpPr>
            <p:cNvPr id="96" name="Freeform 96"/>
            <p:cNvSpPr/>
            <p:nvPr/>
          </p:nvSpPr>
          <p:spPr>
            <a:xfrm>
              <a:off x="12430" y="1644116"/>
              <a:ext cx="3557501" cy="366747"/>
            </a:xfrm>
            <a:custGeom>
              <a:avLst/>
              <a:gdLst/>
              <a:ahLst/>
              <a:cxnLst/>
              <a:rect l="l" t="t" r="r" b="b"/>
              <a:pathLst>
                <a:path w="3557501" h="366747">
                  <a:moveTo>
                    <a:pt x="0" y="0"/>
                  </a:moveTo>
                  <a:lnTo>
                    <a:pt x="3557501" y="0"/>
                  </a:lnTo>
                  <a:lnTo>
                    <a:pt x="3557501" y="366748"/>
                  </a:lnTo>
                  <a:lnTo>
                    <a:pt x="0" y="366748"/>
                  </a:lnTo>
                  <a:lnTo>
                    <a:pt x="0" y="0"/>
                  </a:lnTo>
                  <a:close/>
                </a:path>
              </a:pathLst>
            </a:custGeom>
            <a:blipFill>
              <a:blip r:embed="rId3">
                <a:alphaModFix amt="41000"/>
              </a:blip>
              <a:stretch>
                <a:fillRect t="-534503" r="-20368" b="-143890"/>
              </a:stretch>
            </a:blipFill>
          </p:spPr>
        </p:sp>
        <p:sp>
          <p:nvSpPr>
            <p:cNvPr id="97" name="Freeform 97"/>
            <p:cNvSpPr/>
            <p:nvPr/>
          </p:nvSpPr>
          <p:spPr>
            <a:xfrm>
              <a:off x="3569931" y="1644116"/>
              <a:ext cx="2711544" cy="366747"/>
            </a:xfrm>
            <a:custGeom>
              <a:avLst/>
              <a:gdLst/>
              <a:ahLst/>
              <a:cxnLst/>
              <a:rect l="l" t="t" r="r" b="b"/>
              <a:pathLst>
                <a:path w="2711544" h="366747">
                  <a:moveTo>
                    <a:pt x="0" y="0"/>
                  </a:moveTo>
                  <a:lnTo>
                    <a:pt x="2711544" y="0"/>
                  </a:lnTo>
                  <a:lnTo>
                    <a:pt x="2711544" y="366748"/>
                  </a:lnTo>
                  <a:lnTo>
                    <a:pt x="0" y="366748"/>
                  </a:lnTo>
                  <a:lnTo>
                    <a:pt x="0" y="0"/>
                  </a:lnTo>
                  <a:close/>
                </a:path>
              </a:pathLst>
            </a:custGeom>
            <a:blipFill>
              <a:blip r:embed="rId3">
                <a:alphaModFix amt="41000"/>
              </a:blip>
              <a:stretch>
                <a:fillRect l="-2917" t="-507261" r="-47642" b="-134853"/>
              </a:stretch>
            </a:blipFill>
          </p:spPr>
        </p:sp>
        <p:sp>
          <p:nvSpPr>
            <p:cNvPr id="98" name="Freeform 98"/>
            <p:cNvSpPr/>
            <p:nvPr/>
          </p:nvSpPr>
          <p:spPr>
            <a:xfrm>
              <a:off x="12430" y="2660379"/>
              <a:ext cx="3846304" cy="588321"/>
            </a:xfrm>
            <a:custGeom>
              <a:avLst/>
              <a:gdLst/>
              <a:ahLst/>
              <a:cxnLst/>
              <a:rect l="l" t="t" r="r" b="b"/>
              <a:pathLst>
                <a:path w="3846304" h="588321">
                  <a:moveTo>
                    <a:pt x="0" y="0"/>
                  </a:moveTo>
                  <a:lnTo>
                    <a:pt x="3846304" y="0"/>
                  </a:lnTo>
                  <a:lnTo>
                    <a:pt x="3846304" y="588321"/>
                  </a:lnTo>
                  <a:lnTo>
                    <a:pt x="0" y="588321"/>
                  </a:lnTo>
                  <a:lnTo>
                    <a:pt x="0" y="0"/>
                  </a:lnTo>
                  <a:close/>
                </a:path>
              </a:pathLst>
            </a:custGeom>
            <a:blipFill>
              <a:blip r:embed="rId4">
                <a:alphaModFix amt="41000"/>
              </a:blip>
              <a:stretch>
                <a:fillRect l="-25866" t="-368468" r="-24211" b="-31928"/>
              </a:stretch>
            </a:blipFill>
          </p:spPr>
        </p:sp>
        <p:sp>
          <p:nvSpPr>
            <p:cNvPr id="99" name="Freeform 99"/>
            <p:cNvSpPr/>
            <p:nvPr/>
          </p:nvSpPr>
          <p:spPr>
            <a:xfrm>
              <a:off x="1653124" y="2010834"/>
              <a:ext cx="2011151" cy="266252"/>
            </a:xfrm>
            <a:custGeom>
              <a:avLst/>
              <a:gdLst/>
              <a:ahLst/>
              <a:cxnLst/>
              <a:rect l="l" t="t" r="r" b="b"/>
              <a:pathLst>
                <a:path w="2011151" h="266252">
                  <a:moveTo>
                    <a:pt x="0" y="0"/>
                  </a:moveTo>
                  <a:lnTo>
                    <a:pt x="2011151" y="0"/>
                  </a:lnTo>
                  <a:lnTo>
                    <a:pt x="2011151" y="266251"/>
                  </a:lnTo>
                  <a:lnTo>
                    <a:pt x="0" y="266251"/>
                  </a:lnTo>
                  <a:lnTo>
                    <a:pt x="0" y="0"/>
                  </a:lnTo>
                  <a:close/>
                </a:path>
              </a:pathLst>
            </a:custGeom>
            <a:blipFill>
              <a:blip r:embed="rId4">
                <a:alphaModFix amt="41000"/>
              </a:blip>
              <a:stretch>
                <a:fillRect l="-48157" t="-295452" r="-138863" b="-710245"/>
              </a:stretch>
            </a:blipFill>
          </p:spPr>
        </p:sp>
        <p:sp>
          <p:nvSpPr>
            <p:cNvPr id="100" name="Freeform 100"/>
            <p:cNvSpPr/>
            <p:nvPr/>
          </p:nvSpPr>
          <p:spPr>
            <a:xfrm>
              <a:off x="12430" y="2277115"/>
              <a:ext cx="2790968" cy="395428"/>
            </a:xfrm>
            <a:custGeom>
              <a:avLst/>
              <a:gdLst/>
              <a:ahLst/>
              <a:cxnLst/>
              <a:rect l="l" t="t" r="r" b="b"/>
              <a:pathLst>
                <a:path w="2790968" h="395428">
                  <a:moveTo>
                    <a:pt x="0" y="0"/>
                  </a:moveTo>
                  <a:lnTo>
                    <a:pt x="2790968" y="0"/>
                  </a:lnTo>
                  <a:lnTo>
                    <a:pt x="2790968" y="395428"/>
                  </a:lnTo>
                  <a:lnTo>
                    <a:pt x="0" y="395428"/>
                  </a:lnTo>
                  <a:lnTo>
                    <a:pt x="0" y="0"/>
                  </a:lnTo>
                  <a:close/>
                </a:path>
              </a:pathLst>
            </a:custGeom>
            <a:blipFill>
              <a:blip r:embed="rId4">
                <a:alphaModFix amt="41000"/>
              </a:blip>
              <a:stretch>
                <a:fillRect l="-39610" t="-399298" r="-67215" b="-245197"/>
              </a:stretch>
            </a:blipFill>
          </p:spPr>
        </p:sp>
        <p:sp>
          <p:nvSpPr>
            <p:cNvPr id="101" name="Freeform 101"/>
            <p:cNvSpPr/>
            <p:nvPr/>
          </p:nvSpPr>
          <p:spPr>
            <a:xfrm>
              <a:off x="3644366" y="2010864"/>
              <a:ext cx="1950001" cy="266252"/>
            </a:xfrm>
            <a:custGeom>
              <a:avLst/>
              <a:gdLst/>
              <a:ahLst/>
              <a:cxnLst/>
              <a:rect l="l" t="t" r="r" b="b"/>
              <a:pathLst>
                <a:path w="1950001" h="266252">
                  <a:moveTo>
                    <a:pt x="0" y="0"/>
                  </a:moveTo>
                  <a:lnTo>
                    <a:pt x="1950000" y="0"/>
                  </a:lnTo>
                  <a:lnTo>
                    <a:pt x="1950000" y="266251"/>
                  </a:lnTo>
                  <a:lnTo>
                    <a:pt x="0" y="266251"/>
                  </a:lnTo>
                  <a:lnTo>
                    <a:pt x="0" y="0"/>
                  </a:lnTo>
                  <a:close/>
                </a:path>
              </a:pathLst>
            </a:custGeom>
            <a:blipFill>
              <a:blip r:embed="rId4">
                <a:alphaModFix amt="41000"/>
              </a:blip>
              <a:stretch>
                <a:fillRect l="-51935" t="-295452" r="-144086" b="-710245"/>
              </a:stretch>
            </a:blipFill>
          </p:spPr>
        </p:sp>
        <p:sp>
          <p:nvSpPr>
            <p:cNvPr id="102" name="Freeform 102"/>
            <p:cNvSpPr/>
            <p:nvPr/>
          </p:nvSpPr>
          <p:spPr>
            <a:xfrm>
              <a:off x="12430" y="2010864"/>
              <a:ext cx="1640693" cy="266252"/>
            </a:xfrm>
            <a:custGeom>
              <a:avLst/>
              <a:gdLst/>
              <a:ahLst/>
              <a:cxnLst/>
              <a:rect l="l" t="t" r="r" b="b"/>
              <a:pathLst>
                <a:path w="1640693" h="266252">
                  <a:moveTo>
                    <a:pt x="0" y="0"/>
                  </a:moveTo>
                  <a:lnTo>
                    <a:pt x="1640694" y="0"/>
                  </a:lnTo>
                  <a:lnTo>
                    <a:pt x="1640694" y="266251"/>
                  </a:lnTo>
                  <a:lnTo>
                    <a:pt x="0" y="266251"/>
                  </a:lnTo>
                  <a:lnTo>
                    <a:pt x="0" y="0"/>
                  </a:lnTo>
                  <a:close/>
                </a:path>
              </a:pathLst>
            </a:custGeom>
            <a:blipFill>
              <a:blip r:embed="rId4">
                <a:alphaModFix amt="41000"/>
              </a:blip>
              <a:stretch>
                <a:fillRect l="-78394" t="-295452" r="-173434" b="-710245"/>
              </a:stretch>
            </a:blipFill>
          </p:spPr>
        </p:sp>
        <p:sp>
          <p:nvSpPr>
            <p:cNvPr id="103" name="Freeform 103"/>
            <p:cNvSpPr/>
            <p:nvPr/>
          </p:nvSpPr>
          <p:spPr>
            <a:xfrm>
              <a:off x="2803398" y="2277115"/>
              <a:ext cx="2790968" cy="383263"/>
            </a:xfrm>
            <a:custGeom>
              <a:avLst/>
              <a:gdLst/>
              <a:ahLst/>
              <a:cxnLst/>
              <a:rect l="l" t="t" r="r" b="b"/>
              <a:pathLst>
                <a:path w="2790968" h="383263">
                  <a:moveTo>
                    <a:pt x="0" y="0"/>
                  </a:moveTo>
                  <a:lnTo>
                    <a:pt x="2790968" y="0"/>
                  </a:lnTo>
                  <a:lnTo>
                    <a:pt x="2790968" y="383264"/>
                  </a:lnTo>
                  <a:lnTo>
                    <a:pt x="0" y="383264"/>
                  </a:lnTo>
                  <a:lnTo>
                    <a:pt x="0" y="0"/>
                  </a:lnTo>
                  <a:close/>
                </a:path>
              </a:pathLst>
            </a:custGeom>
            <a:blipFill>
              <a:blip r:embed="rId4">
                <a:alphaModFix amt="41000"/>
              </a:blip>
              <a:stretch>
                <a:fillRect l="-39610" t="-415145" r="-67215" b="-252979"/>
              </a:stretch>
            </a:blipFill>
          </p:spPr>
        </p:sp>
        <p:sp>
          <p:nvSpPr>
            <p:cNvPr id="104" name="Freeform 104"/>
            <p:cNvSpPr/>
            <p:nvPr/>
          </p:nvSpPr>
          <p:spPr>
            <a:xfrm>
              <a:off x="5594366" y="2010864"/>
              <a:ext cx="687109" cy="266252"/>
            </a:xfrm>
            <a:custGeom>
              <a:avLst/>
              <a:gdLst/>
              <a:ahLst/>
              <a:cxnLst/>
              <a:rect l="l" t="t" r="r" b="b"/>
              <a:pathLst>
                <a:path w="687109" h="266252">
                  <a:moveTo>
                    <a:pt x="0" y="0"/>
                  </a:moveTo>
                  <a:lnTo>
                    <a:pt x="687109" y="0"/>
                  </a:lnTo>
                  <a:lnTo>
                    <a:pt x="687109" y="266251"/>
                  </a:lnTo>
                  <a:lnTo>
                    <a:pt x="0" y="266251"/>
                  </a:lnTo>
                  <a:lnTo>
                    <a:pt x="0" y="0"/>
                  </a:lnTo>
                  <a:close/>
                </a:path>
              </a:pathLst>
            </a:custGeom>
            <a:blipFill>
              <a:blip r:embed="rId4">
                <a:alphaModFix amt="41000"/>
              </a:blip>
              <a:stretch>
                <a:fillRect l="-148192" t="-295452" r="-591912" b="-710245"/>
              </a:stretch>
            </a:blipFill>
          </p:spPr>
        </p:sp>
        <p:sp>
          <p:nvSpPr>
            <p:cNvPr id="105" name="Freeform 105"/>
            <p:cNvSpPr/>
            <p:nvPr/>
          </p:nvSpPr>
          <p:spPr>
            <a:xfrm>
              <a:off x="3858734" y="2660379"/>
              <a:ext cx="2435172" cy="588321"/>
            </a:xfrm>
            <a:custGeom>
              <a:avLst/>
              <a:gdLst/>
              <a:ahLst/>
              <a:cxnLst/>
              <a:rect l="l" t="t" r="r" b="b"/>
              <a:pathLst>
                <a:path w="2435172" h="588321">
                  <a:moveTo>
                    <a:pt x="0" y="0"/>
                  </a:moveTo>
                  <a:lnTo>
                    <a:pt x="2435172" y="0"/>
                  </a:lnTo>
                  <a:lnTo>
                    <a:pt x="2435172" y="588321"/>
                  </a:lnTo>
                  <a:lnTo>
                    <a:pt x="0" y="588321"/>
                  </a:lnTo>
                  <a:lnTo>
                    <a:pt x="0" y="0"/>
                  </a:lnTo>
                  <a:close/>
                </a:path>
              </a:pathLst>
            </a:custGeom>
            <a:blipFill>
              <a:blip r:embed="rId4">
                <a:alphaModFix amt="41000"/>
              </a:blip>
              <a:stretch>
                <a:fillRect l="-40855" t="-365865" r="-96188" b="-34531"/>
              </a:stretch>
            </a:blipFill>
          </p:spPr>
        </p:sp>
        <p:sp>
          <p:nvSpPr>
            <p:cNvPr id="106" name="Freeform 106"/>
            <p:cNvSpPr/>
            <p:nvPr/>
          </p:nvSpPr>
          <p:spPr>
            <a:xfrm>
              <a:off x="5570069" y="2261533"/>
              <a:ext cx="723837" cy="429379"/>
            </a:xfrm>
            <a:custGeom>
              <a:avLst/>
              <a:gdLst/>
              <a:ahLst/>
              <a:cxnLst/>
              <a:rect l="l" t="t" r="r" b="b"/>
              <a:pathLst>
                <a:path w="723837" h="429379">
                  <a:moveTo>
                    <a:pt x="0" y="0"/>
                  </a:moveTo>
                  <a:lnTo>
                    <a:pt x="723837" y="0"/>
                  </a:lnTo>
                  <a:lnTo>
                    <a:pt x="723837" y="429379"/>
                  </a:lnTo>
                  <a:lnTo>
                    <a:pt x="0" y="429379"/>
                  </a:lnTo>
                  <a:lnTo>
                    <a:pt x="0" y="0"/>
                  </a:lnTo>
                  <a:close/>
                </a:path>
              </a:pathLst>
            </a:custGeom>
            <a:blipFill>
              <a:blip r:embed="rId4">
                <a:alphaModFix amt="41000"/>
              </a:blip>
              <a:stretch>
                <a:fillRect l="-258209" t="-390366" r="-481895" b="-231910"/>
              </a:stretch>
            </a:blipFill>
          </p:spPr>
        </p:sp>
      </p:grpSp>
      <p:grpSp>
        <p:nvGrpSpPr>
          <p:cNvPr id="107" name="Group 107"/>
          <p:cNvGrpSpPr/>
          <p:nvPr/>
        </p:nvGrpSpPr>
        <p:grpSpPr>
          <a:xfrm>
            <a:off x="6675221" y="1479699"/>
            <a:ext cx="4937557" cy="2548599"/>
            <a:chOff x="0" y="0"/>
            <a:chExt cx="6583410" cy="3398132"/>
          </a:xfrm>
        </p:grpSpPr>
        <p:sp>
          <p:nvSpPr>
            <p:cNvPr id="108" name="Freeform 108"/>
            <p:cNvSpPr/>
            <p:nvPr/>
          </p:nvSpPr>
          <p:spPr>
            <a:xfrm>
              <a:off x="0" y="0"/>
              <a:ext cx="6570408" cy="1719742"/>
            </a:xfrm>
            <a:custGeom>
              <a:avLst/>
              <a:gdLst/>
              <a:ahLst/>
              <a:cxnLst/>
              <a:rect l="l" t="t" r="r" b="b"/>
              <a:pathLst>
                <a:path w="6570408" h="1719742">
                  <a:moveTo>
                    <a:pt x="0" y="0"/>
                  </a:moveTo>
                  <a:lnTo>
                    <a:pt x="6570408" y="0"/>
                  </a:lnTo>
                  <a:lnTo>
                    <a:pt x="6570408" y="1719742"/>
                  </a:lnTo>
                  <a:lnTo>
                    <a:pt x="0" y="1719742"/>
                  </a:lnTo>
                  <a:lnTo>
                    <a:pt x="0" y="0"/>
                  </a:lnTo>
                  <a:close/>
                </a:path>
              </a:pathLst>
            </a:custGeom>
            <a:blipFill>
              <a:blip r:embed="rId2">
                <a:alphaModFix amt="65999"/>
              </a:blip>
              <a:stretch>
                <a:fillRect l="-6895" t="-2065" b="-62828"/>
              </a:stretch>
            </a:blipFill>
          </p:spPr>
        </p:sp>
        <p:sp>
          <p:nvSpPr>
            <p:cNvPr id="109" name="Freeform 109"/>
            <p:cNvSpPr/>
            <p:nvPr/>
          </p:nvSpPr>
          <p:spPr>
            <a:xfrm>
              <a:off x="13002" y="1719742"/>
              <a:ext cx="3721137" cy="383617"/>
            </a:xfrm>
            <a:custGeom>
              <a:avLst/>
              <a:gdLst/>
              <a:ahLst/>
              <a:cxnLst/>
              <a:rect l="l" t="t" r="r" b="b"/>
              <a:pathLst>
                <a:path w="3721137" h="383617">
                  <a:moveTo>
                    <a:pt x="0" y="0"/>
                  </a:moveTo>
                  <a:lnTo>
                    <a:pt x="3721137" y="0"/>
                  </a:lnTo>
                  <a:lnTo>
                    <a:pt x="3721137" y="383616"/>
                  </a:lnTo>
                  <a:lnTo>
                    <a:pt x="0" y="383616"/>
                  </a:lnTo>
                  <a:lnTo>
                    <a:pt x="0" y="0"/>
                  </a:lnTo>
                  <a:close/>
                </a:path>
              </a:pathLst>
            </a:custGeom>
            <a:blipFill>
              <a:blip r:embed="rId3"/>
              <a:stretch>
                <a:fillRect t="-534503" r="-20368" b="-143890"/>
              </a:stretch>
            </a:blipFill>
          </p:spPr>
        </p:sp>
        <p:sp>
          <p:nvSpPr>
            <p:cNvPr id="110" name="Freeform 110"/>
            <p:cNvSpPr/>
            <p:nvPr/>
          </p:nvSpPr>
          <p:spPr>
            <a:xfrm>
              <a:off x="3651377" y="1719742"/>
              <a:ext cx="2919030" cy="383617"/>
            </a:xfrm>
            <a:custGeom>
              <a:avLst/>
              <a:gdLst/>
              <a:ahLst/>
              <a:cxnLst/>
              <a:rect l="l" t="t" r="r" b="b"/>
              <a:pathLst>
                <a:path w="2919030" h="383617">
                  <a:moveTo>
                    <a:pt x="0" y="0"/>
                  </a:moveTo>
                  <a:lnTo>
                    <a:pt x="2919031" y="0"/>
                  </a:lnTo>
                  <a:lnTo>
                    <a:pt x="2919031" y="383616"/>
                  </a:lnTo>
                  <a:lnTo>
                    <a:pt x="0" y="383616"/>
                  </a:lnTo>
                  <a:lnTo>
                    <a:pt x="0" y="0"/>
                  </a:lnTo>
                  <a:close/>
                </a:path>
              </a:pathLst>
            </a:custGeom>
            <a:blipFill>
              <a:blip r:embed="rId3"/>
              <a:stretch>
                <a:fillRect t="-507261" r="-46292" b="-134853"/>
              </a:stretch>
            </a:blipFill>
          </p:spPr>
        </p:sp>
        <p:sp>
          <p:nvSpPr>
            <p:cNvPr id="111" name="Freeform 111"/>
            <p:cNvSpPr/>
            <p:nvPr/>
          </p:nvSpPr>
          <p:spPr>
            <a:xfrm>
              <a:off x="13002" y="2782750"/>
              <a:ext cx="4023224" cy="615382"/>
            </a:xfrm>
            <a:custGeom>
              <a:avLst/>
              <a:gdLst/>
              <a:ahLst/>
              <a:cxnLst/>
              <a:rect l="l" t="t" r="r" b="b"/>
              <a:pathLst>
                <a:path w="4023224" h="615382">
                  <a:moveTo>
                    <a:pt x="0" y="0"/>
                  </a:moveTo>
                  <a:lnTo>
                    <a:pt x="4023224" y="0"/>
                  </a:lnTo>
                  <a:lnTo>
                    <a:pt x="4023224" y="615382"/>
                  </a:lnTo>
                  <a:lnTo>
                    <a:pt x="0" y="615382"/>
                  </a:lnTo>
                  <a:lnTo>
                    <a:pt x="0" y="0"/>
                  </a:lnTo>
                  <a:close/>
                </a:path>
              </a:pathLst>
            </a:custGeom>
            <a:blipFill>
              <a:blip r:embed="rId4"/>
              <a:stretch>
                <a:fillRect l="-25866" t="-368468" r="-24211" b="-31928"/>
              </a:stretch>
            </a:blipFill>
          </p:spPr>
        </p:sp>
        <p:sp>
          <p:nvSpPr>
            <p:cNvPr id="112" name="Freeform 112"/>
            <p:cNvSpPr/>
            <p:nvPr/>
          </p:nvSpPr>
          <p:spPr>
            <a:xfrm>
              <a:off x="1729163" y="2103327"/>
              <a:ext cx="2103659" cy="278499"/>
            </a:xfrm>
            <a:custGeom>
              <a:avLst/>
              <a:gdLst/>
              <a:ahLst/>
              <a:cxnLst/>
              <a:rect l="l" t="t" r="r" b="b"/>
              <a:pathLst>
                <a:path w="2103659" h="278499">
                  <a:moveTo>
                    <a:pt x="0" y="0"/>
                  </a:moveTo>
                  <a:lnTo>
                    <a:pt x="2103659" y="0"/>
                  </a:lnTo>
                  <a:lnTo>
                    <a:pt x="2103659" y="278499"/>
                  </a:lnTo>
                  <a:lnTo>
                    <a:pt x="0" y="278499"/>
                  </a:lnTo>
                  <a:lnTo>
                    <a:pt x="0" y="0"/>
                  </a:lnTo>
                  <a:close/>
                </a:path>
              </a:pathLst>
            </a:custGeom>
            <a:blipFill>
              <a:blip r:embed="rId4"/>
              <a:stretch>
                <a:fillRect l="-48157" t="-295452" r="-138863" b="-710245"/>
              </a:stretch>
            </a:blipFill>
          </p:spPr>
        </p:sp>
        <p:sp>
          <p:nvSpPr>
            <p:cNvPr id="113" name="Freeform 113"/>
            <p:cNvSpPr/>
            <p:nvPr/>
          </p:nvSpPr>
          <p:spPr>
            <a:xfrm>
              <a:off x="13002" y="2381857"/>
              <a:ext cx="2919345" cy="413616"/>
            </a:xfrm>
            <a:custGeom>
              <a:avLst/>
              <a:gdLst/>
              <a:ahLst/>
              <a:cxnLst/>
              <a:rect l="l" t="t" r="r" b="b"/>
              <a:pathLst>
                <a:path w="2919345" h="413616">
                  <a:moveTo>
                    <a:pt x="0" y="0"/>
                  </a:moveTo>
                  <a:lnTo>
                    <a:pt x="2919346" y="0"/>
                  </a:lnTo>
                  <a:lnTo>
                    <a:pt x="2919346" y="413616"/>
                  </a:lnTo>
                  <a:lnTo>
                    <a:pt x="0" y="413616"/>
                  </a:lnTo>
                  <a:lnTo>
                    <a:pt x="0" y="0"/>
                  </a:lnTo>
                  <a:close/>
                </a:path>
              </a:pathLst>
            </a:custGeom>
            <a:blipFill>
              <a:blip r:embed="rId4"/>
              <a:stretch>
                <a:fillRect l="-39610" t="-399298" r="-67215" b="-245197"/>
              </a:stretch>
            </a:blipFill>
          </p:spPr>
        </p:sp>
        <p:sp>
          <p:nvSpPr>
            <p:cNvPr id="114" name="Freeform 114"/>
            <p:cNvSpPr/>
            <p:nvPr/>
          </p:nvSpPr>
          <p:spPr>
            <a:xfrm>
              <a:off x="3811997" y="2103358"/>
              <a:ext cx="2039696" cy="278499"/>
            </a:xfrm>
            <a:custGeom>
              <a:avLst/>
              <a:gdLst/>
              <a:ahLst/>
              <a:cxnLst/>
              <a:rect l="l" t="t" r="r" b="b"/>
              <a:pathLst>
                <a:path w="2039696" h="278499">
                  <a:moveTo>
                    <a:pt x="0" y="0"/>
                  </a:moveTo>
                  <a:lnTo>
                    <a:pt x="2039696" y="0"/>
                  </a:lnTo>
                  <a:lnTo>
                    <a:pt x="2039696" y="278499"/>
                  </a:lnTo>
                  <a:lnTo>
                    <a:pt x="0" y="278499"/>
                  </a:lnTo>
                  <a:lnTo>
                    <a:pt x="0" y="0"/>
                  </a:lnTo>
                  <a:close/>
                </a:path>
              </a:pathLst>
            </a:custGeom>
            <a:blipFill>
              <a:blip r:embed="rId4"/>
              <a:stretch>
                <a:fillRect l="-51935" t="-295452" r="-144086" b="-710245"/>
              </a:stretch>
            </a:blipFill>
          </p:spPr>
        </p:sp>
        <p:sp>
          <p:nvSpPr>
            <p:cNvPr id="115" name="Freeform 115"/>
            <p:cNvSpPr/>
            <p:nvPr/>
          </p:nvSpPr>
          <p:spPr>
            <a:xfrm>
              <a:off x="13002" y="2103358"/>
              <a:ext cx="1716161" cy="278499"/>
            </a:xfrm>
            <a:custGeom>
              <a:avLst/>
              <a:gdLst/>
              <a:ahLst/>
              <a:cxnLst/>
              <a:rect l="l" t="t" r="r" b="b"/>
              <a:pathLst>
                <a:path w="1716161" h="278499">
                  <a:moveTo>
                    <a:pt x="0" y="0"/>
                  </a:moveTo>
                  <a:lnTo>
                    <a:pt x="1716161" y="0"/>
                  </a:lnTo>
                  <a:lnTo>
                    <a:pt x="1716161" y="278499"/>
                  </a:lnTo>
                  <a:lnTo>
                    <a:pt x="0" y="278499"/>
                  </a:lnTo>
                  <a:lnTo>
                    <a:pt x="0" y="0"/>
                  </a:lnTo>
                  <a:close/>
                </a:path>
              </a:pathLst>
            </a:custGeom>
            <a:blipFill>
              <a:blip r:embed="rId4"/>
              <a:stretch>
                <a:fillRect l="-78394" t="-295452" r="-173434" b="-710245"/>
              </a:stretch>
            </a:blipFill>
          </p:spPr>
        </p:sp>
        <p:sp>
          <p:nvSpPr>
            <p:cNvPr id="116" name="Freeform 116"/>
            <p:cNvSpPr/>
            <p:nvPr/>
          </p:nvSpPr>
          <p:spPr>
            <a:xfrm>
              <a:off x="2932348" y="2381857"/>
              <a:ext cx="2919345" cy="400893"/>
            </a:xfrm>
            <a:custGeom>
              <a:avLst/>
              <a:gdLst/>
              <a:ahLst/>
              <a:cxnLst/>
              <a:rect l="l" t="t" r="r" b="b"/>
              <a:pathLst>
                <a:path w="2919345" h="400893">
                  <a:moveTo>
                    <a:pt x="0" y="0"/>
                  </a:moveTo>
                  <a:lnTo>
                    <a:pt x="2919345" y="0"/>
                  </a:lnTo>
                  <a:lnTo>
                    <a:pt x="2919345" y="400893"/>
                  </a:lnTo>
                  <a:lnTo>
                    <a:pt x="0" y="400893"/>
                  </a:lnTo>
                  <a:lnTo>
                    <a:pt x="0" y="0"/>
                  </a:lnTo>
                  <a:close/>
                </a:path>
              </a:pathLst>
            </a:custGeom>
            <a:blipFill>
              <a:blip r:embed="rId4"/>
              <a:stretch>
                <a:fillRect l="-39610" t="-415145" r="-67215" b="-252979"/>
              </a:stretch>
            </a:blipFill>
          </p:spPr>
        </p:sp>
        <p:sp>
          <p:nvSpPr>
            <p:cNvPr id="117" name="Freeform 117"/>
            <p:cNvSpPr/>
            <p:nvPr/>
          </p:nvSpPr>
          <p:spPr>
            <a:xfrm>
              <a:off x="5851693" y="2103358"/>
              <a:ext cx="718714" cy="278499"/>
            </a:xfrm>
            <a:custGeom>
              <a:avLst/>
              <a:gdLst/>
              <a:ahLst/>
              <a:cxnLst/>
              <a:rect l="l" t="t" r="r" b="b"/>
              <a:pathLst>
                <a:path w="718714" h="278499">
                  <a:moveTo>
                    <a:pt x="0" y="0"/>
                  </a:moveTo>
                  <a:lnTo>
                    <a:pt x="718715" y="0"/>
                  </a:lnTo>
                  <a:lnTo>
                    <a:pt x="718715" y="278499"/>
                  </a:lnTo>
                  <a:lnTo>
                    <a:pt x="0" y="278499"/>
                  </a:lnTo>
                  <a:lnTo>
                    <a:pt x="0" y="0"/>
                  </a:lnTo>
                  <a:close/>
                </a:path>
              </a:pathLst>
            </a:custGeom>
            <a:blipFill>
              <a:blip r:embed="rId4"/>
              <a:stretch>
                <a:fillRect l="-148192" t="-295452" r="-591912" b="-710245"/>
              </a:stretch>
            </a:blipFill>
          </p:spPr>
        </p:sp>
        <p:sp>
          <p:nvSpPr>
            <p:cNvPr id="118" name="Freeform 118"/>
            <p:cNvSpPr/>
            <p:nvPr/>
          </p:nvSpPr>
          <p:spPr>
            <a:xfrm>
              <a:off x="5851693" y="2369133"/>
              <a:ext cx="718714" cy="426340"/>
            </a:xfrm>
            <a:custGeom>
              <a:avLst/>
              <a:gdLst/>
              <a:ahLst/>
              <a:cxnLst/>
              <a:rect l="l" t="t" r="r" b="b"/>
              <a:pathLst>
                <a:path w="718714" h="426340">
                  <a:moveTo>
                    <a:pt x="0" y="0"/>
                  </a:moveTo>
                  <a:lnTo>
                    <a:pt x="718715" y="0"/>
                  </a:lnTo>
                  <a:lnTo>
                    <a:pt x="718715" y="426340"/>
                  </a:lnTo>
                  <a:lnTo>
                    <a:pt x="0" y="426340"/>
                  </a:lnTo>
                  <a:lnTo>
                    <a:pt x="0" y="0"/>
                  </a:lnTo>
                  <a:close/>
                </a:path>
              </a:pathLst>
            </a:custGeom>
            <a:blipFill>
              <a:blip r:embed="rId4"/>
              <a:stretch>
                <a:fillRect l="-258209" t="-390366" r="-481895" b="-231910"/>
              </a:stretch>
            </a:blipFill>
          </p:spPr>
        </p:sp>
        <p:sp>
          <p:nvSpPr>
            <p:cNvPr id="119" name="Freeform 119"/>
            <p:cNvSpPr/>
            <p:nvPr/>
          </p:nvSpPr>
          <p:spPr>
            <a:xfrm>
              <a:off x="4036226" y="2778731"/>
              <a:ext cx="2547183" cy="619401"/>
            </a:xfrm>
            <a:custGeom>
              <a:avLst/>
              <a:gdLst/>
              <a:ahLst/>
              <a:cxnLst/>
              <a:rect l="l" t="t" r="r" b="b"/>
              <a:pathLst>
                <a:path w="2547183" h="619401">
                  <a:moveTo>
                    <a:pt x="0" y="0"/>
                  </a:moveTo>
                  <a:lnTo>
                    <a:pt x="2547184" y="0"/>
                  </a:lnTo>
                  <a:lnTo>
                    <a:pt x="2547184" y="619401"/>
                  </a:lnTo>
                  <a:lnTo>
                    <a:pt x="0" y="619401"/>
                  </a:lnTo>
                  <a:lnTo>
                    <a:pt x="0" y="0"/>
                  </a:lnTo>
                  <a:close/>
                </a:path>
              </a:pathLst>
            </a:custGeom>
            <a:blipFill>
              <a:blip r:embed="rId4"/>
              <a:stretch>
                <a:fillRect l="-40855" t="-363492" r="-96188" b="-33658"/>
              </a:stretch>
            </a:blipFill>
          </p:spPr>
        </p:sp>
      </p:grpSp>
      <p:grpSp>
        <p:nvGrpSpPr>
          <p:cNvPr id="120" name="Group 120"/>
          <p:cNvGrpSpPr/>
          <p:nvPr/>
        </p:nvGrpSpPr>
        <p:grpSpPr>
          <a:xfrm>
            <a:off x="912803" y="1573094"/>
            <a:ext cx="4718828" cy="2413664"/>
            <a:chOff x="0" y="0"/>
            <a:chExt cx="6291770" cy="3218219"/>
          </a:xfrm>
        </p:grpSpPr>
        <p:sp>
          <p:nvSpPr>
            <p:cNvPr id="121" name="Freeform 121"/>
            <p:cNvSpPr/>
            <p:nvPr/>
          </p:nvSpPr>
          <p:spPr>
            <a:xfrm>
              <a:off x="0" y="0"/>
              <a:ext cx="6279344" cy="1643559"/>
            </a:xfrm>
            <a:custGeom>
              <a:avLst/>
              <a:gdLst/>
              <a:ahLst/>
              <a:cxnLst/>
              <a:rect l="l" t="t" r="r" b="b"/>
              <a:pathLst>
                <a:path w="6279344" h="1643559">
                  <a:moveTo>
                    <a:pt x="0" y="0"/>
                  </a:moveTo>
                  <a:lnTo>
                    <a:pt x="6279344" y="0"/>
                  </a:lnTo>
                  <a:lnTo>
                    <a:pt x="6279344" y="1643559"/>
                  </a:lnTo>
                  <a:lnTo>
                    <a:pt x="0" y="1643559"/>
                  </a:lnTo>
                  <a:lnTo>
                    <a:pt x="0" y="0"/>
                  </a:lnTo>
                  <a:close/>
                </a:path>
              </a:pathLst>
            </a:custGeom>
            <a:blipFill>
              <a:blip r:embed="rId2">
                <a:alphaModFix amt="65999"/>
              </a:blip>
              <a:stretch>
                <a:fillRect l="-6895" t="-2065" b="-62828"/>
              </a:stretch>
            </a:blipFill>
          </p:spPr>
        </p:sp>
        <p:sp>
          <p:nvSpPr>
            <p:cNvPr id="122" name="Freeform 122"/>
            <p:cNvSpPr/>
            <p:nvPr/>
          </p:nvSpPr>
          <p:spPr>
            <a:xfrm>
              <a:off x="0" y="1627381"/>
              <a:ext cx="3568720" cy="366623"/>
            </a:xfrm>
            <a:custGeom>
              <a:avLst/>
              <a:gdLst/>
              <a:ahLst/>
              <a:cxnLst/>
              <a:rect l="l" t="t" r="r" b="b"/>
              <a:pathLst>
                <a:path w="3568720" h="366623">
                  <a:moveTo>
                    <a:pt x="0" y="0"/>
                  </a:moveTo>
                  <a:lnTo>
                    <a:pt x="3568720" y="0"/>
                  </a:lnTo>
                  <a:lnTo>
                    <a:pt x="3568720" y="366623"/>
                  </a:lnTo>
                  <a:lnTo>
                    <a:pt x="0" y="366623"/>
                  </a:lnTo>
                  <a:lnTo>
                    <a:pt x="0" y="0"/>
                  </a:lnTo>
                  <a:close/>
                </a:path>
              </a:pathLst>
            </a:custGeom>
            <a:blipFill>
              <a:blip r:embed="rId3">
                <a:alphaModFix amt="30000"/>
              </a:blip>
              <a:stretch>
                <a:fillRect t="-452861" r="-19949" b="-225532"/>
              </a:stretch>
            </a:blipFill>
          </p:spPr>
        </p:sp>
        <p:sp>
          <p:nvSpPr>
            <p:cNvPr id="123" name="Freeform 123"/>
            <p:cNvSpPr/>
            <p:nvPr/>
          </p:nvSpPr>
          <p:spPr>
            <a:xfrm>
              <a:off x="3568720" y="1627381"/>
              <a:ext cx="2710624" cy="366623"/>
            </a:xfrm>
            <a:custGeom>
              <a:avLst/>
              <a:gdLst/>
              <a:ahLst/>
              <a:cxnLst/>
              <a:rect l="l" t="t" r="r" b="b"/>
              <a:pathLst>
                <a:path w="2710624" h="366623">
                  <a:moveTo>
                    <a:pt x="0" y="0"/>
                  </a:moveTo>
                  <a:lnTo>
                    <a:pt x="2710624" y="0"/>
                  </a:lnTo>
                  <a:lnTo>
                    <a:pt x="2710624" y="366623"/>
                  </a:lnTo>
                  <a:lnTo>
                    <a:pt x="0" y="366623"/>
                  </a:lnTo>
                  <a:lnTo>
                    <a:pt x="0" y="0"/>
                  </a:lnTo>
                  <a:close/>
                </a:path>
              </a:pathLst>
            </a:custGeom>
            <a:blipFill>
              <a:blip r:embed="rId3">
                <a:alphaModFix amt="30000"/>
              </a:blip>
              <a:stretch>
                <a:fillRect l="-2917" t="-507261" r="-47642" b="-134853"/>
              </a:stretch>
            </a:blipFill>
          </p:spPr>
        </p:sp>
        <p:sp>
          <p:nvSpPr>
            <p:cNvPr id="124" name="Freeform 124"/>
            <p:cNvSpPr/>
            <p:nvPr/>
          </p:nvSpPr>
          <p:spPr>
            <a:xfrm>
              <a:off x="12426" y="2626257"/>
              <a:ext cx="3844999" cy="588122"/>
            </a:xfrm>
            <a:custGeom>
              <a:avLst/>
              <a:gdLst/>
              <a:ahLst/>
              <a:cxnLst/>
              <a:rect l="l" t="t" r="r" b="b"/>
              <a:pathLst>
                <a:path w="3844999" h="588122">
                  <a:moveTo>
                    <a:pt x="0" y="0"/>
                  </a:moveTo>
                  <a:lnTo>
                    <a:pt x="3844999" y="0"/>
                  </a:lnTo>
                  <a:lnTo>
                    <a:pt x="3844999" y="588122"/>
                  </a:lnTo>
                  <a:lnTo>
                    <a:pt x="0" y="588122"/>
                  </a:lnTo>
                  <a:lnTo>
                    <a:pt x="0" y="0"/>
                  </a:lnTo>
                  <a:close/>
                </a:path>
              </a:pathLst>
            </a:custGeom>
            <a:blipFill>
              <a:blip r:embed="rId4">
                <a:alphaModFix amt="30000"/>
              </a:blip>
              <a:stretch>
                <a:fillRect l="-25866" t="-368468" r="-24211" b="-31928"/>
              </a:stretch>
            </a:blipFill>
          </p:spPr>
        </p:sp>
        <p:sp>
          <p:nvSpPr>
            <p:cNvPr id="125" name="Freeform 125"/>
            <p:cNvSpPr/>
            <p:nvPr/>
          </p:nvSpPr>
          <p:spPr>
            <a:xfrm>
              <a:off x="1652563" y="1976932"/>
              <a:ext cx="2010469" cy="266162"/>
            </a:xfrm>
            <a:custGeom>
              <a:avLst/>
              <a:gdLst/>
              <a:ahLst/>
              <a:cxnLst/>
              <a:rect l="l" t="t" r="r" b="b"/>
              <a:pathLst>
                <a:path w="2010469" h="266162">
                  <a:moveTo>
                    <a:pt x="0" y="0"/>
                  </a:moveTo>
                  <a:lnTo>
                    <a:pt x="2010468" y="0"/>
                  </a:lnTo>
                  <a:lnTo>
                    <a:pt x="2010468" y="266162"/>
                  </a:lnTo>
                  <a:lnTo>
                    <a:pt x="0" y="266162"/>
                  </a:lnTo>
                  <a:lnTo>
                    <a:pt x="0" y="0"/>
                  </a:lnTo>
                  <a:close/>
                </a:path>
              </a:pathLst>
            </a:custGeom>
            <a:blipFill>
              <a:blip r:embed="rId4">
                <a:alphaModFix amt="30000"/>
              </a:blip>
              <a:stretch>
                <a:fillRect l="-48157" t="-295452" r="-138863" b="-710245"/>
              </a:stretch>
            </a:blipFill>
          </p:spPr>
        </p:sp>
        <p:sp>
          <p:nvSpPr>
            <p:cNvPr id="126" name="Freeform 126"/>
            <p:cNvSpPr/>
            <p:nvPr/>
          </p:nvSpPr>
          <p:spPr>
            <a:xfrm>
              <a:off x="12426" y="2243124"/>
              <a:ext cx="2790021" cy="395293"/>
            </a:xfrm>
            <a:custGeom>
              <a:avLst/>
              <a:gdLst/>
              <a:ahLst/>
              <a:cxnLst/>
              <a:rect l="l" t="t" r="r" b="b"/>
              <a:pathLst>
                <a:path w="2790021" h="395293">
                  <a:moveTo>
                    <a:pt x="0" y="0"/>
                  </a:moveTo>
                  <a:lnTo>
                    <a:pt x="2790021" y="0"/>
                  </a:lnTo>
                  <a:lnTo>
                    <a:pt x="2790021" y="395293"/>
                  </a:lnTo>
                  <a:lnTo>
                    <a:pt x="0" y="395293"/>
                  </a:lnTo>
                  <a:lnTo>
                    <a:pt x="0" y="0"/>
                  </a:lnTo>
                  <a:close/>
                </a:path>
              </a:pathLst>
            </a:custGeom>
            <a:blipFill>
              <a:blip r:embed="rId4">
                <a:alphaModFix amt="30000"/>
              </a:blip>
              <a:stretch>
                <a:fillRect l="-39610" t="-399298" r="-67215" b="-245197"/>
              </a:stretch>
            </a:blipFill>
          </p:spPr>
        </p:sp>
        <p:sp>
          <p:nvSpPr>
            <p:cNvPr id="127" name="Freeform 127"/>
            <p:cNvSpPr/>
            <p:nvPr/>
          </p:nvSpPr>
          <p:spPr>
            <a:xfrm>
              <a:off x="3643129" y="1976962"/>
              <a:ext cx="1949339" cy="266162"/>
            </a:xfrm>
            <a:custGeom>
              <a:avLst/>
              <a:gdLst/>
              <a:ahLst/>
              <a:cxnLst/>
              <a:rect l="l" t="t" r="r" b="b"/>
              <a:pathLst>
                <a:path w="1949339" h="266162">
                  <a:moveTo>
                    <a:pt x="0" y="0"/>
                  </a:moveTo>
                  <a:lnTo>
                    <a:pt x="1949339" y="0"/>
                  </a:lnTo>
                  <a:lnTo>
                    <a:pt x="1949339" y="266162"/>
                  </a:lnTo>
                  <a:lnTo>
                    <a:pt x="0" y="266162"/>
                  </a:lnTo>
                  <a:lnTo>
                    <a:pt x="0" y="0"/>
                  </a:lnTo>
                  <a:close/>
                </a:path>
              </a:pathLst>
            </a:custGeom>
            <a:blipFill>
              <a:blip r:embed="rId4">
                <a:alphaModFix amt="30000"/>
              </a:blip>
              <a:stretch>
                <a:fillRect l="-51935" t="-295452" r="-144086" b="-710245"/>
              </a:stretch>
            </a:blipFill>
          </p:spPr>
        </p:sp>
        <p:sp>
          <p:nvSpPr>
            <p:cNvPr id="128" name="Freeform 128"/>
            <p:cNvSpPr/>
            <p:nvPr/>
          </p:nvSpPr>
          <p:spPr>
            <a:xfrm>
              <a:off x="12426" y="1976962"/>
              <a:ext cx="1640136" cy="266162"/>
            </a:xfrm>
            <a:custGeom>
              <a:avLst/>
              <a:gdLst/>
              <a:ahLst/>
              <a:cxnLst/>
              <a:rect l="l" t="t" r="r" b="b"/>
              <a:pathLst>
                <a:path w="1640136" h="266162">
                  <a:moveTo>
                    <a:pt x="0" y="0"/>
                  </a:moveTo>
                  <a:lnTo>
                    <a:pt x="1640137" y="0"/>
                  </a:lnTo>
                  <a:lnTo>
                    <a:pt x="1640137" y="266162"/>
                  </a:lnTo>
                  <a:lnTo>
                    <a:pt x="0" y="266162"/>
                  </a:lnTo>
                  <a:lnTo>
                    <a:pt x="0" y="0"/>
                  </a:lnTo>
                  <a:close/>
                </a:path>
              </a:pathLst>
            </a:custGeom>
            <a:blipFill>
              <a:blip r:embed="rId4">
                <a:alphaModFix amt="30000"/>
              </a:blip>
              <a:stretch>
                <a:fillRect l="-78394" t="-295452" r="-173434" b="-710245"/>
              </a:stretch>
            </a:blipFill>
          </p:spPr>
        </p:sp>
        <p:sp>
          <p:nvSpPr>
            <p:cNvPr id="129" name="Freeform 129"/>
            <p:cNvSpPr/>
            <p:nvPr/>
          </p:nvSpPr>
          <p:spPr>
            <a:xfrm>
              <a:off x="2802447" y="2243124"/>
              <a:ext cx="2790021" cy="383133"/>
            </a:xfrm>
            <a:custGeom>
              <a:avLst/>
              <a:gdLst/>
              <a:ahLst/>
              <a:cxnLst/>
              <a:rect l="l" t="t" r="r" b="b"/>
              <a:pathLst>
                <a:path w="2790021" h="383133">
                  <a:moveTo>
                    <a:pt x="0" y="0"/>
                  </a:moveTo>
                  <a:lnTo>
                    <a:pt x="2790021" y="0"/>
                  </a:lnTo>
                  <a:lnTo>
                    <a:pt x="2790021" y="383133"/>
                  </a:lnTo>
                  <a:lnTo>
                    <a:pt x="0" y="383133"/>
                  </a:lnTo>
                  <a:lnTo>
                    <a:pt x="0" y="0"/>
                  </a:lnTo>
                  <a:close/>
                </a:path>
              </a:pathLst>
            </a:custGeom>
            <a:blipFill>
              <a:blip r:embed="rId4">
                <a:alphaModFix amt="30000"/>
              </a:blip>
              <a:stretch>
                <a:fillRect l="-39610" t="-415145" r="-67215" b="-252979"/>
              </a:stretch>
            </a:blipFill>
          </p:spPr>
        </p:sp>
        <p:sp>
          <p:nvSpPr>
            <p:cNvPr id="130" name="Freeform 130"/>
            <p:cNvSpPr/>
            <p:nvPr/>
          </p:nvSpPr>
          <p:spPr>
            <a:xfrm>
              <a:off x="5592468" y="1976962"/>
              <a:ext cx="686876" cy="266162"/>
            </a:xfrm>
            <a:custGeom>
              <a:avLst/>
              <a:gdLst/>
              <a:ahLst/>
              <a:cxnLst/>
              <a:rect l="l" t="t" r="r" b="b"/>
              <a:pathLst>
                <a:path w="686876" h="266162">
                  <a:moveTo>
                    <a:pt x="0" y="0"/>
                  </a:moveTo>
                  <a:lnTo>
                    <a:pt x="686876" y="0"/>
                  </a:lnTo>
                  <a:lnTo>
                    <a:pt x="686876" y="266162"/>
                  </a:lnTo>
                  <a:lnTo>
                    <a:pt x="0" y="266162"/>
                  </a:lnTo>
                  <a:lnTo>
                    <a:pt x="0" y="0"/>
                  </a:lnTo>
                  <a:close/>
                </a:path>
              </a:pathLst>
            </a:custGeom>
            <a:blipFill>
              <a:blip r:embed="rId4">
                <a:alphaModFix amt="30000"/>
              </a:blip>
              <a:stretch>
                <a:fillRect l="-148192" t="-295452" r="-591912" b="-710245"/>
              </a:stretch>
            </a:blipFill>
          </p:spPr>
        </p:sp>
        <p:sp>
          <p:nvSpPr>
            <p:cNvPr id="131" name="Freeform 131"/>
            <p:cNvSpPr/>
            <p:nvPr/>
          </p:nvSpPr>
          <p:spPr>
            <a:xfrm>
              <a:off x="5592468" y="2230964"/>
              <a:ext cx="686876" cy="407454"/>
            </a:xfrm>
            <a:custGeom>
              <a:avLst/>
              <a:gdLst/>
              <a:ahLst/>
              <a:cxnLst/>
              <a:rect l="l" t="t" r="r" b="b"/>
              <a:pathLst>
                <a:path w="686876" h="407454">
                  <a:moveTo>
                    <a:pt x="0" y="0"/>
                  </a:moveTo>
                  <a:lnTo>
                    <a:pt x="686876" y="0"/>
                  </a:lnTo>
                  <a:lnTo>
                    <a:pt x="686876" y="407453"/>
                  </a:lnTo>
                  <a:lnTo>
                    <a:pt x="0" y="407453"/>
                  </a:lnTo>
                  <a:lnTo>
                    <a:pt x="0" y="0"/>
                  </a:lnTo>
                  <a:close/>
                </a:path>
              </a:pathLst>
            </a:custGeom>
            <a:blipFill>
              <a:blip r:embed="rId4">
                <a:alphaModFix amt="30000"/>
              </a:blip>
              <a:stretch>
                <a:fillRect l="-258209" t="-390366" r="-481895" b="-231910"/>
              </a:stretch>
            </a:blipFill>
          </p:spPr>
        </p:sp>
        <p:sp>
          <p:nvSpPr>
            <p:cNvPr id="132" name="Freeform 132"/>
            <p:cNvSpPr/>
            <p:nvPr/>
          </p:nvSpPr>
          <p:spPr>
            <a:xfrm>
              <a:off x="3857425" y="2626257"/>
              <a:ext cx="2434345" cy="591962"/>
            </a:xfrm>
            <a:custGeom>
              <a:avLst/>
              <a:gdLst/>
              <a:ahLst/>
              <a:cxnLst/>
              <a:rect l="l" t="t" r="r" b="b"/>
              <a:pathLst>
                <a:path w="2434345" h="591962">
                  <a:moveTo>
                    <a:pt x="0" y="0"/>
                  </a:moveTo>
                  <a:lnTo>
                    <a:pt x="2434345" y="0"/>
                  </a:lnTo>
                  <a:lnTo>
                    <a:pt x="2434345" y="591962"/>
                  </a:lnTo>
                  <a:lnTo>
                    <a:pt x="0" y="591962"/>
                  </a:lnTo>
                  <a:lnTo>
                    <a:pt x="0" y="0"/>
                  </a:lnTo>
                  <a:close/>
                </a:path>
              </a:pathLst>
            </a:custGeom>
            <a:blipFill>
              <a:blip r:embed="rId4">
                <a:alphaModFix amt="30000"/>
              </a:blip>
              <a:stretch>
                <a:fillRect l="-40855" t="-363492" r="-96188" b="-33658"/>
              </a:stretch>
            </a:blipFill>
          </p:spPr>
        </p:sp>
      </p:grpSp>
      <p:grpSp>
        <p:nvGrpSpPr>
          <p:cNvPr id="133" name="Group 133"/>
          <p:cNvGrpSpPr/>
          <p:nvPr/>
        </p:nvGrpSpPr>
        <p:grpSpPr>
          <a:xfrm>
            <a:off x="912803" y="1546700"/>
            <a:ext cx="4718828" cy="2413664"/>
            <a:chOff x="0" y="0"/>
            <a:chExt cx="6291770" cy="3218219"/>
          </a:xfrm>
        </p:grpSpPr>
        <p:sp>
          <p:nvSpPr>
            <p:cNvPr id="134" name="Freeform 134"/>
            <p:cNvSpPr/>
            <p:nvPr/>
          </p:nvSpPr>
          <p:spPr>
            <a:xfrm>
              <a:off x="0" y="0"/>
              <a:ext cx="6279344" cy="1643559"/>
            </a:xfrm>
            <a:custGeom>
              <a:avLst/>
              <a:gdLst/>
              <a:ahLst/>
              <a:cxnLst/>
              <a:rect l="l" t="t" r="r" b="b"/>
              <a:pathLst>
                <a:path w="6279344" h="1643559">
                  <a:moveTo>
                    <a:pt x="0" y="0"/>
                  </a:moveTo>
                  <a:lnTo>
                    <a:pt x="6279344" y="0"/>
                  </a:lnTo>
                  <a:lnTo>
                    <a:pt x="6279344" y="1643559"/>
                  </a:lnTo>
                  <a:lnTo>
                    <a:pt x="0" y="1643559"/>
                  </a:lnTo>
                  <a:lnTo>
                    <a:pt x="0" y="0"/>
                  </a:lnTo>
                  <a:close/>
                </a:path>
              </a:pathLst>
            </a:custGeom>
            <a:blipFill>
              <a:blip r:embed="rId2">
                <a:alphaModFix amt="65999"/>
              </a:blip>
              <a:stretch>
                <a:fillRect l="-6895" t="-2065" b="-62828"/>
              </a:stretch>
            </a:blipFill>
          </p:spPr>
        </p:sp>
        <p:sp>
          <p:nvSpPr>
            <p:cNvPr id="135" name="Freeform 135"/>
            <p:cNvSpPr/>
            <p:nvPr/>
          </p:nvSpPr>
          <p:spPr>
            <a:xfrm>
              <a:off x="0" y="1627381"/>
              <a:ext cx="3568720" cy="366623"/>
            </a:xfrm>
            <a:custGeom>
              <a:avLst/>
              <a:gdLst/>
              <a:ahLst/>
              <a:cxnLst/>
              <a:rect l="l" t="t" r="r" b="b"/>
              <a:pathLst>
                <a:path w="3568720" h="366623">
                  <a:moveTo>
                    <a:pt x="0" y="0"/>
                  </a:moveTo>
                  <a:lnTo>
                    <a:pt x="3568720" y="0"/>
                  </a:lnTo>
                  <a:lnTo>
                    <a:pt x="3568720" y="366623"/>
                  </a:lnTo>
                  <a:lnTo>
                    <a:pt x="0" y="366623"/>
                  </a:lnTo>
                  <a:lnTo>
                    <a:pt x="0" y="0"/>
                  </a:lnTo>
                  <a:close/>
                </a:path>
              </a:pathLst>
            </a:custGeom>
            <a:blipFill>
              <a:blip r:embed="rId3">
                <a:alphaModFix amt="30000"/>
              </a:blip>
              <a:stretch>
                <a:fillRect t="-452861" r="-19949" b="-225532"/>
              </a:stretch>
            </a:blipFill>
          </p:spPr>
        </p:sp>
        <p:sp>
          <p:nvSpPr>
            <p:cNvPr id="136" name="Freeform 136"/>
            <p:cNvSpPr/>
            <p:nvPr/>
          </p:nvSpPr>
          <p:spPr>
            <a:xfrm>
              <a:off x="3568720" y="1627381"/>
              <a:ext cx="2710624" cy="366623"/>
            </a:xfrm>
            <a:custGeom>
              <a:avLst/>
              <a:gdLst/>
              <a:ahLst/>
              <a:cxnLst/>
              <a:rect l="l" t="t" r="r" b="b"/>
              <a:pathLst>
                <a:path w="2710624" h="366623">
                  <a:moveTo>
                    <a:pt x="0" y="0"/>
                  </a:moveTo>
                  <a:lnTo>
                    <a:pt x="2710624" y="0"/>
                  </a:lnTo>
                  <a:lnTo>
                    <a:pt x="2710624" y="366623"/>
                  </a:lnTo>
                  <a:lnTo>
                    <a:pt x="0" y="366623"/>
                  </a:lnTo>
                  <a:lnTo>
                    <a:pt x="0" y="0"/>
                  </a:lnTo>
                  <a:close/>
                </a:path>
              </a:pathLst>
            </a:custGeom>
            <a:blipFill>
              <a:blip r:embed="rId3">
                <a:alphaModFix amt="30000"/>
              </a:blip>
              <a:stretch>
                <a:fillRect l="-2917" t="-507261" r="-47642" b="-134853"/>
              </a:stretch>
            </a:blipFill>
          </p:spPr>
        </p:sp>
        <p:sp>
          <p:nvSpPr>
            <p:cNvPr id="137" name="Freeform 137"/>
            <p:cNvSpPr/>
            <p:nvPr/>
          </p:nvSpPr>
          <p:spPr>
            <a:xfrm>
              <a:off x="12426" y="2626257"/>
              <a:ext cx="3844999" cy="588122"/>
            </a:xfrm>
            <a:custGeom>
              <a:avLst/>
              <a:gdLst/>
              <a:ahLst/>
              <a:cxnLst/>
              <a:rect l="l" t="t" r="r" b="b"/>
              <a:pathLst>
                <a:path w="3844999" h="588122">
                  <a:moveTo>
                    <a:pt x="0" y="0"/>
                  </a:moveTo>
                  <a:lnTo>
                    <a:pt x="3844999" y="0"/>
                  </a:lnTo>
                  <a:lnTo>
                    <a:pt x="3844999" y="588122"/>
                  </a:lnTo>
                  <a:lnTo>
                    <a:pt x="0" y="588122"/>
                  </a:lnTo>
                  <a:lnTo>
                    <a:pt x="0" y="0"/>
                  </a:lnTo>
                  <a:close/>
                </a:path>
              </a:pathLst>
            </a:custGeom>
            <a:blipFill>
              <a:blip r:embed="rId4">
                <a:alphaModFix amt="30000"/>
              </a:blip>
              <a:stretch>
                <a:fillRect l="-25866" t="-368468" r="-24211" b="-31928"/>
              </a:stretch>
            </a:blipFill>
          </p:spPr>
        </p:sp>
        <p:sp>
          <p:nvSpPr>
            <p:cNvPr id="138" name="Freeform 138"/>
            <p:cNvSpPr/>
            <p:nvPr/>
          </p:nvSpPr>
          <p:spPr>
            <a:xfrm>
              <a:off x="1652563" y="1976932"/>
              <a:ext cx="2010469" cy="266162"/>
            </a:xfrm>
            <a:custGeom>
              <a:avLst/>
              <a:gdLst/>
              <a:ahLst/>
              <a:cxnLst/>
              <a:rect l="l" t="t" r="r" b="b"/>
              <a:pathLst>
                <a:path w="2010469" h="266162">
                  <a:moveTo>
                    <a:pt x="0" y="0"/>
                  </a:moveTo>
                  <a:lnTo>
                    <a:pt x="2010468" y="0"/>
                  </a:lnTo>
                  <a:lnTo>
                    <a:pt x="2010468" y="266162"/>
                  </a:lnTo>
                  <a:lnTo>
                    <a:pt x="0" y="266162"/>
                  </a:lnTo>
                  <a:lnTo>
                    <a:pt x="0" y="0"/>
                  </a:lnTo>
                  <a:close/>
                </a:path>
              </a:pathLst>
            </a:custGeom>
            <a:blipFill>
              <a:blip r:embed="rId4">
                <a:alphaModFix amt="30000"/>
              </a:blip>
              <a:stretch>
                <a:fillRect l="-48157" t="-295452" r="-138863" b="-710245"/>
              </a:stretch>
            </a:blipFill>
          </p:spPr>
        </p:sp>
        <p:sp>
          <p:nvSpPr>
            <p:cNvPr id="139" name="Freeform 139"/>
            <p:cNvSpPr/>
            <p:nvPr/>
          </p:nvSpPr>
          <p:spPr>
            <a:xfrm>
              <a:off x="12426" y="2243124"/>
              <a:ext cx="2790021" cy="395293"/>
            </a:xfrm>
            <a:custGeom>
              <a:avLst/>
              <a:gdLst/>
              <a:ahLst/>
              <a:cxnLst/>
              <a:rect l="l" t="t" r="r" b="b"/>
              <a:pathLst>
                <a:path w="2790021" h="395293">
                  <a:moveTo>
                    <a:pt x="0" y="0"/>
                  </a:moveTo>
                  <a:lnTo>
                    <a:pt x="2790021" y="0"/>
                  </a:lnTo>
                  <a:lnTo>
                    <a:pt x="2790021" y="395293"/>
                  </a:lnTo>
                  <a:lnTo>
                    <a:pt x="0" y="395293"/>
                  </a:lnTo>
                  <a:lnTo>
                    <a:pt x="0" y="0"/>
                  </a:lnTo>
                  <a:close/>
                </a:path>
              </a:pathLst>
            </a:custGeom>
            <a:blipFill>
              <a:blip r:embed="rId4">
                <a:alphaModFix amt="30000"/>
              </a:blip>
              <a:stretch>
                <a:fillRect l="-39610" t="-399298" r="-67215" b="-245197"/>
              </a:stretch>
            </a:blipFill>
          </p:spPr>
        </p:sp>
        <p:sp>
          <p:nvSpPr>
            <p:cNvPr id="140" name="Freeform 140"/>
            <p:cNvSpPr/>
            <p:nvPr/>
          </p:nvSpPr>
          <p:spPr>
            <a:xfrm>
              <a:off x="3643129" y="1976962"/>
              <a:ext cx="1949339" cy="266162"/>
            </a:xfrm>
            <a:custGeom>
              <a:avLst/>
              <a:gdLst/>
              <a:ahLst/>
              <a:cxnLst/>
              <a:rect l="l" t="t" r="r" b="b"/>
              <a:pathLst>
                <a:path w="1949339" h="266162">
                  <a:moveTo>
                    <a:pt x="0" y="0"/>
                  </a:moveTo>
                  <a:lnTo>
                    <a:pt x="1949339" y="0"/>
                  </a:lnTo>
                  <a:lnTo>
                    <a:pt x="1949339" y="266162"/>
                  </a:lnTo>
                  <a:lnTo>
                    <a:pt x="0" y="266162"/>
                  </a:lnTo>
                  <a:lnTo>
                    <a:pt x="0" y="0"/>
                  </a:lnTo>
                  <a:close/>
                </a:path>
              </a:pathLst>
            </a:custGeom>
            <a:blipFill>
              <a:blip r:embed="rId4">
                <a:alphaModFix amt="30000"/>
              </a:blip>
              <a:stretch>
                <a:fillRect l="-51935" t="-295452" r="-144086" b="-710245"/>
              </a:stretch>
            </a:blipFill>
          </p:spPr>
        </p:sp>
        <p:sp>
          <p:nvSpPr>
            <p:cNvPr id="141" name="Freeform 141"/>
            <p:cNvSpPr/>
            <p:nvPr/>
          </p:nvSpPr>
          <p:spPr>
            <a:xfrm>
              <a:off x="12426" y="1976962"/>
              <a:ext cx="1640136" cy="266162"/>
            </a:xfrm>
            <a:custGeom>
              <a:avLst/>
              <a:gdLst/>
              <a:ahLst/>
              <a:cxnLst/>
              <a:rect l="l" t="t" r="r" b="b"/>
              <a:pathLst>
                <a:path w="1640136" h="266162">
                  <a:moveTo>
                    <a:pt x="0" y="0"/>
                  </a:moveTo>
                  <a:lnTo>
                    <a:pt x="1640137" y="0"/>
                  </a:lnTo>
                  <a:lnTo>
                    <a:pt x="1640137" y="266162"/>
                  </a:lnTo>
                  <a:lnTo>
                    <a:pt x="0" y="266162"/>
                  </a:lnTo>
                  <a:lnTo>
                    <a:pt x="0" y="0"/>
                  </a:lnTo>
                  <a:close/>
                </a:path>
              </a:pathLst>
            </a:custGeom>
            <a:blipFill>
              <a:blip r:embed="rId4">
                <a:alphaModFix amt="30000"/>
              </a:blip>
              <a:stretch>
                <a:fillRect l="-78394" t="-295452" r="-173434" b="-710245"/>
              </a:stretch>
            </a:blipFill>
          </p:spPr>
        </p:sp>
        <p:sp>
          <p:nvSpPr>
            <p:cNvPr id="142" name="Freeform 142"/>
            <p:cNvSpPr/>
            <p:nvPr/>
          </p:nvSpPr>
          <p:spPr>
            <a:xfrm>
              <a:off x="2802447" y="2243124"/>
              <a:ext cx="2790021" cy="383133"/>
            </a:xfrm>
            <a:custGeom>
              <a:avLst/>
              <a:gdLst/>
              <a:ahLst/>
              <a:cxnLst/>
              <a:rect l="l" t="t" r="r" b="b"/>
              <a:pathLst>
                <a:path w="2790021" h="383133">
                  <a:moveTo>
                    <a:pt x="0" y="0"/>
                  </a:moveTo>
                  <a:lnTo>
                    <a:pt x="2790021" y="0"/>
                  </a:lnTo>
                  <a:lnTo>
                    <a:pt x="2790021" y="383133"/>
                  </a:lnTo>
                  <a:lnTo>
                    <a:pt x="0" y="383133"/>
                  </a:lnTo>
                  <a:lnTo>
                    <a:pt x="0" y="0"/>
                  </a:lnTo>
                  <a:close/>
                </a:path>
              </a:pathLst>
            </a:custGeom>
            <a:blipFill>
              <a:blip r:embed="rId4">
                <a:alphaModFix amt="30000"/>
              </a:blip>
              <a:stretch>
                <a:fillRect l="-39610" t="-415145" r="-67215" b="-252979"/>
              </a:stretch>
            </a:blipFill>
          </p:spPr>
        </p:sp>
        <p:sp>
          <p:nvSpPr>
            <p:cNvPr id="143" name="Freeform 143"/>
            <p:cNvSpPr/>
            <p:nvPr/>
          </p:nvSpPr>
          <p:spPr>
            <a:xfrm>
              <a:off x="5592468" y="1976962"/>
              <a:ext cx="686876" cy="266162"/>
            </a:xfrm>
            <a:custGeom>
              <a:avLst/>
              <a:gdLst/>
              <a:ahLst/>
              <a:cxnLst/>
              <a:rect l="l" t="t" r="r" b="b"/>
              <a:pathLst>
                <a:path w="686876" h="266162">
                  <a:moveTo>
                    <a:pt x="0" y="0"/>
                  </a:moveTo>
                  <a:lnTo>
                    <a:pt x="686876" y="0"/>
                  </a:lnTo>
                  <a:lnTo>
                    <a:pt x="686876" y="266162"/>
                  </a:lnTo>
                  <a:lnTo>
                    <a:pt x="0" y="266162"/>
                  </a:lnTo>
                  <a:lnTo>
                    <a:pt x="0" y="0"/>
                  </a:lnTo>
                  <a:close/>
                </a:path>
              </a:pathLst>
            </a:custGeom>
            <a:blipFill>
              <a:blip r:embed="rId4">
                <a:alphaModFix amt="30000"/>
              </a:blip>
              <a:stretch>
                <a:fillRect l="-148192" t="-295452" r="-591912" b="-710245"/>
              </a:stretch>
            </a:blipFill>
          </p:spPr>
        </p:sp>
        <p:sp>
          <p:nvSpPr>
            <p:cNvPr id="144" name="Freeform 144"/>
            <p:cNvSpPr/>
            <p:nvPr/>
          </p:nvSpPr>
          <p:spPr>
            <a:xfrm>
              <a:off x="5592468" y="2230964"/>
              <a:ext cx="686876" cy="407454"/>
            </a:xfrm>
            <a:custGeom>
              <a:avLst/>
              <a:gdLst/>
              <a:ahLst/>
              <a:cxnLst/>
              <a:rect l="l" t="t" r="r" b="b"/>
              <a:pathLst>
                <a:path w="686876" h="407454">
                  <a:moveTo>
                    <a:pt x="0" y="0"/>
                  </a:moveTo>
                  <a:lnTo>
                    <a:pt x="686876" y="0"/>
                  </a:lnTo>
                  <a:lnTo>
                    <a:pt x="686876" y="407453"/>
                  </a:lnTo>
                  <a:lnTo>
                    <a:pt x="0" y="407453"/>
                  </a:lnTo>
                  <a:lnTo>
                    <a:pt x="0" y="0"/>
                  </a:lnTo>
                  <a:close/>
                </a:path>
              </a:pathLst>
            </a:custGeom>
            <a:blipFill>
              <a:blip r:embed="rId4">
                <a:alphaModFix amt="30000"/>
              </a:blip>
              <a:stretch>
                <a:fillRect l="-258209" t="-390366" r="-481895" b="-231910"/>
              </a:stretch>
            </a:blipFill>
          </p:spPr>
        </p:sp>
        <p:sp>
          <p:nvSpPr>
            <p:cNvPr id="145" name="Freeform 145"/>
            <p:cNvSpPr/>
            <p:nvPr/>
          </p:nvSpPr>
          <p:spPr>
            <a:xfrm>
              <a:off x="3857425" y="2626257"/>
              <a:ext cx="2434345" cy="591962"/>
            </a:xfrm>
            <a:custGeom>
              <a:avLst/>
              <a:gdLst/>
              <a:ahLst/>
              <a:cxnLst/>
              <a:rect l="l" t="t" r="r" b="b"/>
              <a:pathLst>
                <a:path w="2434345" h="591962">
                  <a:moveTo>
                    <a:pt x="0" y="0"/>
                  </a:moveTo>
                  <a:lnTo>
                    <a:pt x="2434345" y="0"/>
                  </a:lnTo>
                  <a:lnTo>
                    <a:pt x="2434345" y="591962"/>
                  </a:lnTo>
                  <a:lnTo>
                    <a:pt x="0" y="591962"/>
                  </a:lnTo>
                  <a:lnTo>
                    <a:pt x="0" y="0"/>
                  </a:lnTo>
                  <a:close/>
                </a:path>
              </a:pathLst>
            </a:custGeom>
            <a:blipFill>
              <a:blip r:embed="rId4">
                <a:alphaModFix amt="30000"/>
              </a:blip>
              <a:stretch>
                <a:fillRect l="-40855" t="-363492" r="-96188" b="-33658"/>
              </a:stretch>
            </a:blipFill>
          </p:spPr>
        </p:sp>
      </p:grpSp>
      <p:grpSp>
        <p:nvGrpSpPr>
          <p:cNvPr id="146" name="Group 146"/>
          <p:cNvGrpSpPr/>
          <p:nvPr/>
        </p:nvGrpSpPr>
        <p:grpSpPr>
          <a:xfrm>
            <a:off x="912803" y="1535270"/>
            <a:ext cx="4718828" cy="2413664"/>
            <a:chOff x="0" y="0"/>
            <a:chExt cx="6291770" cy="3218219"/>
          </a:xfrm>
        </p:grpSpPr>
        <p:sp>
          <p:nvSpPr>
            <p:cNvPr id="147" name="Freeform 147"/>
            <p:cNvSpPr/>
            <p:nvPr/>
          </p:nvSpPr>
          <p:spPr>
            <a:xfrm>
              <a:off x="0" y="0"/>
              <a:ext cx="6279344" cy="1643559"/>
            </a:xfrm>
            <a:custGeom>
              <a:avLst/>
              <a:gdLst/>
              <a:ahLst/>
              <a:cxnLst/>
              <a:rect l="l" t="t" r="r" b="b"/>
              <a:pathLst>
                <a:path w="6279344" h="1643559">
                  <a:moveTo>
                    <a:pt x="0" y="0"/>
                  </a:moveTo>
                  <a:lnTo>
                    <a:pt x="6279344" y="0"/>
                  </a:lnTo>
                  <a:lnTo>
                    <a:pt x="6279344" y="1643559"/>
                  </a:lnTo>
                  <a:lnTo>
                    <a:pt x="0" y="1643559"/>
                  </a:lnTo>
                  <a:lnTo>
                    <a:pt x="0" y="0"/>
                  </a:lnTo>
                  <a:close/>
                </a:path>
              </a:pathLst>
            </a:custGeom>
            <a:blipFill>
              <a:blip r:embed="rId2">
                <a:alphaModFix amt="65999"/>
              </a:blip>
              <a:stretch>
                <a:fillRect l="-6895" t="-2065" b="-62828"/>
              </a:stretch>
            </a:blipFill>
          </p:spPr>
        </p:sp>
        <p:sp>
          <p:nvSpPr>
            <p:cNvPr id="148" name="Freeform 148"/>
            <p:cNvSpPr/>
            <p:nvPr/>
          </p:nvSpPr>
          <p:spPr>
            <a:xfrm>
              <a:off x="0" y="1627381"/>
              <a:ext cx="3568720" cy="366623"/>
            </a:xfrm>
            <a:custGeom>
              <a:avLst/>
              <a:gdLst/>
              <a:ahLst/>
              <a:cxnLst/>
              <a:rect l="l" t="t" r="r" b="b"/>
              <a:pathLst>
                <a:path w="3568720" h="366623">
                  <a:moveTo>
                    <a:pt x="0" y="0"/>
                  </a:moveTo>
                  <a:lnTo>
                    <a:pt x="3568720" y="0"/>
                  </a:lnTo>
                  <a:lnTo>
                    <a:pt x="3568720" y="366623"/>
                  </a:lnTo>
                  <a:lnTo>
                    <a:pt x="0" y="366623"/>
                  </a:lnTo>
                  <a:lnTo>
                    <a:pt x="0" y="0"/>
                  </a:lnTo>
                  <a:close/>
                </a:path>
              </a:pathLst>
            </a:custGeom>
            <a:blipFill>
              <a:blip r:embed="rId3">
                <a:alphaModFix amt="30000"/>
              </a:blip>
              <a:stretch>
                <a:fillRect t="-452861" r="-19949" b="-225532"/>
              </a:stretch>
            </a:blipFill>
          </p:spPr>
        </p:sp>
        <p:sp>
          <p:nvSpPr>
            <p:cNvPr id="149" name="Freeform 149"/>
            <p:cNvSpPr/>
            <p:nvPr/>
          </p:nvSpPr>
          <p:spPr>
            <a:xfrm>
              <a:off x="3568720" y="1627381"/>
              <a:ext cx="2710624" cy="366623"/>
            </a:xfrm>
            <a:custGeom>
              <a:avLst/>
              <a:gdLst/>
              <a:ahLst/>
              <a:cxnLst/>
              <a:rect l="l" t="t" r="r" b="b"/>
              <a:pathLst>
                <a:path w="2710624" h="366623">
                  <a:moveTo>
                    <a:pt x="0" y="0"/>
                  </a:moveTo>
                  <a:lnTo>
                    <a:pt x="2710624" y="0"/>
                  </a:lnTo>
                  <a:lnTo>
                    <a:pt x="2710624" y="366623"/>
                  </a:lnTo>
                  <a:lnTo>
                    <a:pt x="0" y="366623"/>
                  </a:lnTo>
                  <a:lnTo>
                    <a:pt x="0" y="0"/>
                  </a:lnTo>
                  <a:close/>
                </a:path>
              </a:pathLst>
            </a:custGeom>
            <a:blipFill>
              <a:blip r:embed="rId3">
                <a:alphaModFix amt="30000"/>
              </a:blip>
              <a:stretch>
                <a:fillRect l="-2917" t="-507261" r="-47642" b="-134853"/>
              </a:stretch>
            </a:blipFill>
          </p:spPr>
        </p:sp>
        <p:sp>
          <p:nvSpPr>
            <p:cNvPr id="150" name="Freeform 150"/>
            <p:cNvSpPr/>
            <p:nvPr/>
          </p:nvSpPr>
          <p:spPr>
            <a:xfrm>
              <a:off x="12426" y="2626257"/>
              <a:ext cx="3844999" cy="588122"/>
            </a:xfrm>
            <a:custGeom>
              <a:avLst/>
              <a:gdLst/>
              <a:ahLst/>
              <a:cxnLst/>
              <a:rect l="l" t="t" r="r" b="b"/>
              <a:pathLst>
                <a:path w="3844999" h="588122">
                  <a:moveTo>
                    <a:pt x="0" y="0"/>
                  </a:moveTo>
                  <a:lnTo>
                    <a:pt x="3844999" y="0"/>
                  </a:lnTo>
                  <a:lnTo>
                    <a:pt x="3844999" y="588122"/>
                  </a:lnTo>
                  <a:lnTo>
                    <a:pt x="0" y="588122"/>
                  </a:lnTo>
                  <a:lnTo>
                    <a:pt x="0" y="0"/>
                  </a:lnTo>
                  <a:close/>
                </a:path>
              </a:pathLst>
            </a:custGeom>
            <a:blipFill>
              <a:blip r:embed="rId4">
                <a:alphaModFix amt="30000"/>
              </a:blip>
              <a:stretch>
                <a:fillRect l="-25866" t="-368468" r="-24211" b="-31928"/>
              </a:stretch>
            </a:blipFill>
          </p:spPr>
        </p:sp>
        <p:sp>
          <p:nvSpPr>
            <p:cNvPr id="151" name="Freeform 151"/>
            <p:cNvSpPr/>
            <p:nvPr/>
          </p:nvSpPr>
          <p:spPr>
            <a:xfrm>
              <a:off x="1652563" y="1976932"/>
              <a:ext cx="2010469" cy="266162"/>
            </a:xfrm>
            <a:custGeom>
              <a:avLst/>
              <a:gdLst/>
              <a:ahLst/>
              <a:cxnLst/>
              <a:rect l="l" t="t" r="r" b="b"/>
              <a:pathLst>
                <a:path w="2010469" h="266162">
                  <a:moveTo>
                    <a:pt x="0" y="0"/>
                  </a:moveTo>
                  <a:lnTo>
                    <a:pt x="2010468" y="0"/>
                  </a:lnTo>
                  <a:lnTo>
                    <a:pt x="2010468" y="266162"/>
                  </a:lnTo>
                  <a:lnTo>
                    <a:pt x="0" y="266162"/>
                  </a:lnTo>
                  <a:lnTo>
                    <a:pt x="0" y="0"/>
                  </a:lnTo>
                  <a:close/>
                </a:path>
              </a:pathLst>
            </a:custGeom>
            <a:blipFill>
              <a:blip r:embed="rId4">
                <a:alphaModFix amt="30000"/>
              </a:blip>
              <a:stretch>
                <a:fillRect l="-48157" t="-295452" r="-138863" b="-710245"/>
              </a:stretch>
            </a:blipFill>
          </p:spPr>
        </p:sp>
        <p:sp>
          <p:nvSpPr>
            <p:cNvPr id="152" name="Freeform 152"/>
            <p:cNvSpPr/>
            <p:nvPr/>
          </p:nvSpPr>
          <p:spPr>
            <a:xfrm>
              <a:off x="12426" y="2243124"/>
              <a:ext cx="2790021" cy="395293"/>
            </a:xfrm>
            <a:custGeom>
              <a:avLst/>
              <a:gdLst/>
              <a:ahLst/>
              <a:cxnLst/>
              <a:rect l="l" t="t" r="r" b="b"/>
              <a:pathLst>
                <a:path w="2790021" h="395293">
                  <a:moveTo>
                    <a:pt x="0" y="0"/>
                  </a:moveTo>
                  <a:lnTo>
                    <a:pt x="2790021" y="0"/>
                  </a:lnTo>
                  <a:lnTo>
                    <a:pt x="2790021" y="395293"/>
                  </a:lnTo>
                  <a:lnTo>
                    <a:pt x="0" y="395293"/>
                  </a:lnTo>
                  <a:lnTo>
                    <a:pt x="0" y="0"/>
                  </a:lnTo>
                  <a:close/>
                </a:path>
              </a:pathLst>
            </a:custGeom>
            <a:blipFill>
              <a:blip r:embed="rId4">
                <a:alphaModFix amt="30000"/>
              </a:blip>
              <a:stretch>
                <a:fillRect l="-39610" t="-399298" r="-67215" b="-245197"/>
              </a:stretch>
            </a:blipFill>
          </p:spPr>
        </p:sp>
        <p:sp>
          <p:nvSpPr>
            <p:cNvPr id="153" name="Freeform 153"/>
            <p:cNvSpPr/>
            <p:nvPr/>
          </p:nvSpPr>
          <p:spPr>
            <a:xfrm>
              <a:off x="3643129" y="1976962"/>
              <a:ext cx="1949339" cy="266162"/>
            </a:xfrm>
            <a:custGeom>
              <a:avLst/>
              <a:gdLst/>
              <a:ahLst/>
              <a:cxnLst/>
              <a:rect l="l" t="t" r="r" b="b"/>
              <a:pathLst>
                <a:path w="1949339" h="266162">
                  <a:moveTo>
                    <a:pt x="0" y="0"/>
                  </a:moveTo>
                  <a:lnTo>
                    <a:pt x="1949339" y="0"/>
                  </a:lnTo>
                  <a:lnTo>
                    <a:pt x="1949339" y="266162"/>
                  </a:lnTo>
                  <a:lnTo>
                    <a:pt x="0" y="266162"/>
                  </a:lnTo>
                  <a:lnTo>
                    <a:pt x="0" y="0"/>
                  </a:lnTo>
                  <a:close/>
                </a:path>
              </a:pathLst>
            </a:custGeom>
            <a:blipFill>
              <a:blip r:embed="rId4">
                <a:alphaModFix amt="30000"/>
              </a:blip>
              <a:stretch>
                <a:fillRect l="-51935" t="-295452" r="-144086" b="-710245"/>
              </a:stretch>
            </a:blipFill>
          </p:spPr>
        </p:sp>
        <p:sp>
          <p:nvSpPr>
            <p:cNvPr id="154" name="Freeform 154"/>
            <p:cNvSpPr/>
            <p:nvPr/>
          </p:nvSpPr>
          <p:spPr>
            <a:xfrm>
              <a:off x="12426" y="1976962"/>
              <a:ext cx="1640136" cy="266162"/>
            </a:xfrm>
            <a:custGeom>
              <a:avLst/>
              <a:gdLst/>
              <a:ahLst/>
              <a:cxnLst/>
              <a:rect l="l" t="t" r="r" b="b"/>
              <a:pathLst>
                <a:path w="1640136" h="266162">
                  <a:moveTo>
                    <a:pt x="0" y="0"/>
                  </a:moveTo>
                  <a:lnTo>
                    <a:pt x="1640137" y="0"/>
                  </a:lnTo>
                  <a:lnTo>
                    <a:pt x="1640137" y="266162"/>
                  </a:lnTo>
                  <a:lnTo>
                    <a:pt x="0" y="266162"/>
                  </a:lnTo>
                  <a:lnTo>
                    <a:pt x="0" y="0"/>
                  </a:lnTo>
                  <a:close/>
                </a:path>
              </a:pathLst>
            </a:custGeom>
            <a:blipFill>
              <a:blip r:embed="rId4">
                <a:alphaModFix amt="30000"/>
              </a:blip>
              <a:stretch>
                <a:fillRect l="-78394" t="-295452" r="-173434" b="-710245"/>
              </a:stretch>
            </a:blipFill>
          </p:spPr>
        </p:sp>
        <p:sp>
          <p:nvSpPr>
            <p:cNvPr id="155" name="Freeform 155"/>
            <p:cNvSpPr/>
            <p:nvPr/>
          </p:nvSpPr>
          <p:spPr>
            <a:xfrm>
              <a:off x="2802447" y="2243124"/>
              <a:ext cx="2790021" cy="383133"/>
            </a:xfrm>
            <a:custGeom>
              <a:avLst/>
              <a:gdLst/>
              <a:ahLst/>
              <a:cxnLst/>
              <a:rect l="l" t="t" r="r" b="b"/>
              <a:pathLst>
                <a:path w="2790021" h="383133">
                  <a:moveTo>
                    <a:pt x="0" y="0"/>
                  </a:moveTo>
                  <a:lnTo>
                    <a:pt x="2790021" y="0"/>
                  </a:lnTo>
                  <a:lnTo>
                    <a:pt x="2790021" y="383133"/>
                  </a:lnTo>
                  <a:lnTo>
                    <a:pt x="0" y="383133"/>
                  </a:lnTo>
                  <a:lnTo>
                    <a:pt x="0" y="0"/>
                  </a:lnTo>
                  <a:close/>
                </a:path>
              </a:pathLst>
            </a:custGeom>
            <a:blipFill>
              <a:blip r:embed="rId4">
                <a:alphaModFix amt="30000"/>
              </a:blip>
              <a:stretch>
                <a:fillRect l="-39610" t="-415145" r="-67215" b="-252979"/>
              </a:stretch>
            </a:blipFill>
          </p:spPr>
        </p:sp>
        <p:sp>
          <p:nvSpPr>
            <p:cNvPr id="156" name="Freeform 156"/>
            <p:cNvSpPr/>
            <p:nvPr/>
          </p:nvSpPr>
          <p:spPr>
            <a:xfrm>
              <a:off x="5592468" y="1976962"/>
              <a:ext cx="686876" cy="266162"/>
            </a:xfrm>
            <a:custGeom>
              <a:avLst/>
              <a:gdLst/>
              <a:ahLst/>
              <a:cxnLst/>
              <a:rect l="l" t="t" r="r" b="b"/>
              <a:pathLst>
                <a:path w="686876" h="266162">
                  <a:moveTo>
                    <a:pt x="0" y="0"/>
                  </a:moveTo>
                  <a:lnTo>
                    <a:pt x="686876" y="0"/>
                  </a:lnTo>
                  <a:lnTo>
                    <a:pt x="686876" y="266162"/>
                  </a:lnTo>
                  <a:lnTo>
                    <a:pt x="0" y="266162"/>
                  </a:lnTo>
                  <a:lnTo>
                    <a:pt x="0" y="0"/>
                  </a:lnTo>
                  <a:close/>
                </a:path>
              </a:pathLst>
            </a:custGeom>
            <a:blipFill>
              <a:blip r:embed="rId4">
                <a:alphaModFix amt="30000"/>
              </a:blip>
              <a:stretch>
                <a:fillRect l="-148192" t="-295452" r="-591912" b="-710245"/>
              </a:stretch>
            </a:blipFill>
          </p:spPr>
        </p:sp>
        <p:sp>
          <p:nvSpPr>
            <p:cNvPr id="157" name="Freeform 157"/>
            <p:cNvSpPr/>
            <p:nvPr/>
          </p:nvSpPr>
          <p:spPr>
            <a:xfrm>
              <a:off x="5592468" y="2230964"/>
              <a:ext cx="686876" cy="407454"/>
            </a:xfrm>
            <a:custGeom>
              <a:avLst/>
              <a:gdLst/>
              <a:ahLst/>
              <a:cxnLst/>
              <a:rect l="l" t="t" r="r" b="b"/>
              <a:pathLst>
                <a:path w="686876" h="407454">
                  <a:moveTo>
                    <a:pt x="0" y="0"/>
                  </a:moveTo>
                  <a:lnTo>
                    <a:pt x="686876" y="0"/>
                  </a:lnTo>
                  <a:lnTo>
                    <a:pt x="686876" y="407453"/>
                  </a:lnTo>
                  <a:lnTo>
                    <a:pt x="0" y="407453"/>
                  </a:lnTo>
                  <a:lnTo>
                    <a:pt x="0" y="0"/>
                  </a:lnTo>
                  <a:close/>
                </a:path>
              </a:pathLst>
            </a:custGeom>
            <a:blipFill>
              <a:blip r:embed="rId4">
                <a:alphaModFix amt="30000"/>
              </a:blip>
              <a:stretch>
                <a:fillRect l="-258209" t="-390366" r="-481895" b="-231910"/>
              </a:stretch>
            </a:blipFill>
          </p:spPr>
        </p:sp>
        <p:sp>
          <p:nvSpPr>
            <p:cNvPr id="158" name="Freeform 158"/>
            <p:cNvSpPr/>
            <p:nvPr/>
          </p:nvSpPr>
          <p:spPr>
            <a:xfrm>
              <a:off x="3857425" y="2626257"/>
              <a:ext cx="2434345" cy="591962"/>
            </a:xfrm>
            <a:custGeom>
              <a:avLst/>
              <a:gdLst/>
              <a:ahLst/>
              <a:cxnLst/>
              <a:rect l="l" t="t" r="r" b="b"/>
              <a:pathLst>
                <a:path w="2434345" h="591962">
                  <a:moveTo>
                    <a:pt x="0" y="0"/>
                  </a:moveTo>
                  <a:lnTo>
                    <a:pt x="2434345" y="0"/>
                  </a:lnTo>
                  <a:lnTo>
                    <a:pt x="2434345" y="591962"/>
                  </a:lnTo>
                  <a:lnTo>
                    <a:pt x="0" y="591962"/>
                  </a:lnTo>
                  <a:lnTo>
                    <a:pt x="0" y="0"/>
                  </a:lnTo>
                  <a:close/>
                </a:path>
              </a:pathLst>
            </a:custGeom>
            <a:blipFill>
              <a:blip r:embed="rId4">
                <a:alphaModFix amt="30000"/>
              </a:blip>
              <a:stretch>
                <a:fillRect l="-40855" t="-363492" r="-96188" b="-33658"/>
              </a:stretch>
            </a:blipFill>
          </p:spPr>
        </p:sp>
      </p:grpSp>
      <p:sp>
        <p:nvSpPr>
          <p:cNvPr id="159" name="Freeform 159"/>
          <p:cNvSpPr/>
          <p:nvPr/>
        </p:nvSpPr>
        <p:spPr>
          <a:xfrm>
            <a:off x="921992" y="2779926"/>
            <a:ext cx="4709639" cy="515499"/>
          </a:xfrm>
          <a:custGeom>
            <a:avLst/>
            <a:gdLst/>
            <a:ahLst/>
            <a:cxnLst/>
            <a:rect l="l" t="t" r="r" b="b"/>
            <a:pathLst>
              <a:path w="4709639" h="515499">
                <a:moveTo>
                  <a:pt x="0" y="0"/>
                </a:moveTo>
                <a:lnTo>
                  <a:pt x="4709638" y="0"/>
                </a:lnTo>
                <a:lnTo>
                  <a:pt x="4709638" y="515499"/>
                </a:lnTo>
                <a:lnTo>
                  <a:pt x="0" y="515499"/>
                </a:lnTo>
                <a:lnTo>
                  <a:pt x="0" y="0"/>
                </a:lnTo>
                <a:close/>
              </a:path>
            </a:pathLst>
          </a:custGeom>
          <a:blipFill>
            <a:blip r:embed="rId12"/>
            <a:stretch>
              <a:fillRect l="-7063" t="-247652" r="-2428" b="-56231"/>
            </a:stretch>
          </a:blipFill>
        </p:spPr>
      </p:sp>
      <p:grpSp>
        <p:nvGrpSpPr>
          <p:cNvPr id="160" name="Group 160"/>
          <p:cNvGrpSpPr/>
          <p:nvPr/>
        </p:nvGrpSpPr>
        <p:grpSpPr>
          <a:xfrm rot="-10800000">
            <a:off x="12847652" y="4396642"/>
            <a:ext cx="4411648" cy="746858"/>
            <a:chOff x="0" y="0"/>
            <a:chExt cx="1166012" cy="197397"/>
          </a:xfrm>
        </p:grpSpPr>
        <p:sp>
          <p:nvSpPr>
            <p:cNvPr id="161" name="Freeform 161"/>
            <p:cNvSpPr/>
            <p:nvPr/>
          </p:nvSpPr>
          <p:spPr>
            <a:xfrm>
              <a:off x="0" y="0"/>
              <a:ext cx="1166012" cy="197397"/>
            </a:xfrm>
            <a:custGeom>
              <a:avLst/>
              <a:gdLst/>
              <a:ahLst/>
              <a:cxnLst/>
              <a:rect l="l" t="t" r="r" b="b"/>
              <a:pathLst>
                <a:path w="1166012" h="197397">
                  <a:moveTo>
                    <a:pt x="36853" y="0"/>
                  </a:moveTo>
                  <a:lnTo>
                    <a:pt x="1129159" y="0"/>
                  </a:lnTo>
                  <a:cubicBezTo>
                    <a:pt x="1138933" y="0"/>
                    <a:pt x="1148307" y="3883"/>
                    <a:pt x="1155218" y="10794"/>
                  </a:cubicBezTo>
                  <a:cubicBezTo>
                    <a:pt x="1162129" y="17705"/>
                    <a:pt x="1166012" y="27079"/>
                    <a:pt x="1166012" y="36853"/>
                  </a:cubicBezTo>
                  <a:lnTo>
                    <a:pt x="1166012" y="160544"/>
                  </a:lnTo>
                  <a:cubicBezTo>
                    <a:pt x="1166012" y="170318"/>
                    <a:pt x="1162129" y="179692"/>
                    <a:pt x="1155218" y="186603"/>
                  </a:cubicBezTo>
                  <a:cubicBezTo>
                    <a:pt x="1148307" y="193514"/>
                    <a:pt x="1138933" y="197397"/>
                    <a:pt x="1129159" y="197397"/>
                  </a:cubicBezTo>
                  <a:lnTo>
                    <a:pt x="36853" y="197397"/>
                  </a:lnTo>
                  <a:cubicBezTo>
                    <a:pt x="27079" y="197397"/>
                    <a:pt x="17705" y="193514"/>
                    <a:pt x="10794" y="186603"/>
                  </a:cubicBezTo>
                  <a:cubicBezTo>
                    <a:pt x="3883" y="179692"/>
                    <a:pt x="0" y="170318"/>
                    <a:pt x="0" y="160544"/>
                  </a:cubicBezTo>
                  <a:lnTo>
                    <a:pt x="0" y="36853"/>
                  </a:lnTo>
                  <a:cubicBezTo>
                    <a:pt x="0" y="27079"/>
                    <a:pt x="3883" y="17705"/>
                    <a:pt x="10794" y="10794"/>
                  </a:cubicBezTo>
                  <a:cubicBezTo>
                    <a:pt x="17705" y="3883"/>
                    <a:pt x="27079" y="0"/>
                    <a:pt x="36853" y="0"/>
                  </a:cubicBezTo>
                  <a:close/>
                </a:path>
              </a:pathLst>
            </a:custGeom>
            <a:gradFill rotWithShape="1">
              <a:gsLst>
                <a:gs pos="0">
                  <a:srgbClr val="0097B2">
                    <a:alpha val="100000"/>
                  </a:srgbClr>
                </a:gs>
                <a:gs pos="100000">
                  <a:srgbClr val="7ED957">
                    <a:alpha val="100000"/>
                  </a:srgbClr>
                </a:gs>
              </a:gsLst>
              <a:lin ang="0"/>
            </a:gradFill>
            <a:ln cap="rnd">
              <a:noFill/>
              <a:prstDash val="solid"/>
              <a:round/>
            </a:ln>
          </p:spPr>
        </p:sp>
        <p:sp>
          <p:nvSpPr>
            <p:cNvPr id="162" name="TextBox 162"/>
            <p:cNvSpPr txBox="1"/>
            <p:nvPr/>
          </p:nvSpPr>
          <p:spPr>
            <a:xfrm>
              <a:off x="0" y="19050"/>
              <a:ext cx="1166012" cy="178347"/>
            </a:xfrm>
            <a:prstGeom prst="rect">
              <a:avLst/>
            </a:prstGeom>
          </p:spPr>
          <p:txBody>
            <a:bodyPr lIns="50139" tIns="50139" rIns="50139" bIns="50139" rtlCol="0" anchor="ctr"/>
            <a:lstStyle/>
            <a:p>
              <a:pPr algn="ctr">
                <a:lnSpc>
                  <a:spcPts val="1387"/>
                </a:lnSpc>
              </a:pPr>
              <a:endParaRPr/>
            </a:p>
          </p:txBody>
        </p:sp>
      </p:grpSp>
      <p:sp>
        <p:nvSpPr>
          <p:cNvPr id="163" name="TextBox 163"/>
          <p:cNvSpPr txBox="1"/>
          <p:nvPr/>
        </p:nvSpPr>
        <p:spPr>
          <a:xfrm>
            <a:off x="12310959" y="4449054"/>
            <a:ext cx="5381203" cy="419100"/>
          </a:xfrm>
          <a:prstGeom prst="rect">
            <a:avLst/>
          </a:prstGeom>
        </p:spPr>
        <p:txBody>
          <a:bodyPr lIns="0" tIns="0" rIns="0" bIns="0" rtlCol="0" anchor="t">
            <a:spAutoFit/>
          </a:bodyPr>
          <a:lstStyle/>
          <a:p>
            <a:pPr marL="0" lvl="0" indent="0" algn="ctr" rtl="1">
              <a:lnSpc>
                <a:spcPts val="3359"/>
              </a:lnSpc>
              <a:spcBef>
                <a:spcPct val="0"/>
              </a:spcBef>
            </a:pPr>
            <a:r>
              <a:rPr lang="ar-EG" sz="2799" b="1">
                <a:solidFill>
                  <a:srgbClr val="FFFFFF"/>
                </a:solidFill>
                <a:latin typeface="Droid Arabic Kufi Bold"/>
                <a:ea typeface="Droid Arabic Kufi Bold"/>
                <a:cs typeface="Droid Arabic Kufi Bold"/>
                <a:sym typeface="Droid Arabic Kufi Bold"/>
                <a:rtl/>
              </a:rPr>
              <a:t>الشارع الرئيسي العام</a:t>
            </a:r>
          </a:p>
        </p:txBody>
      </p:sp>
      <p:grpSp>
        <p:nvGrpSpPr>
          <p:cNvPr id="164" name="Group 164"/>
          <p:cNvGrpSpPr/>
          <p:nvPr/>
        </p:nvGrpSpPr>
        <p:grpSpPr>
          <a:xfrm rot="-10800000">
            <a:off x="6938176" y="4321683"/>
            <a:ext cx="4411648" cy="746858"/>
            <a:chOff x="0" y="0"/>
            <a:chExt cx="1166012" cy="197397"/>
          </a:xfrm>
        </p:grpSpPr>
        <p:sp>
          <p:nvSpPr>
            <p:cNvPr id="165" name="Freeform 165"/>
            <p:cNvSpPr/>
            <p:nvPr/>
          </p:nvSpPr>
          <p:spPr>
            <a:xfrm>
              <a:off x="0" y="0"/>
              <a:ext cx="1166012" cy="197397"/>
            </a:xfrm>
            <a:custGeom>
              <a:avLst/>
              <a:gdLst/>
              <a:ahLst/>
              <a:cxnLst/>
              <a:rect l="l" t="t" r="r" b="b"/>
              <a:pathLst>
                <a:path w="1166012" h="197397">
                  <a:moveTo>
                    <a:pt x="36853" y="0"/>
                  </a:moveTo>
                  <a:lnTo>
                    <a:pt x="1129159" y="0"/>
                  </a:lnTo>
                  <a:cubicBezTo>
                    <a:pt x="1138933" y="0"/>
                    <a:pt x="1148307" y="3883"/>
                    <a:pt x="1155218" y="10794"/>
                  </a:cubicBezTo>
                  <a:cubicBezTo>
                    <a:pt x="1162129" y="17705"/>
                    <a:pt x="1166012" y="27079"/>
                    <a:pt x="1166012" y="36853"/>
                  </a:cubicBezTo>
                  <a:lnTo>
                    <a:pt x="1166012" y="160544"/>
                  </a:lnTo>
                  <a:cubicBezTo>
                    <a:pt x="1166012" y="170318"/>
                    <a:pt x="1162129" y="179692"/>
                    <a:pt x="1155218" y="186603"/>
                  </a:cubicBezTo>
                  <a:cubicBezTo>
                    <a:pt x="1148307" y="193514"/>
                    <a:pt x="1138933" y="197397"/>
                    <a:pt x="1129159" y="197397"/>
                  </a:cubicBezTo>
                  <a:lnTo>
                    <a:pt x="36853" y="197397"/>
                  </a:lnTo>
                  <a:cubicBezTo>
                    <a:pt x="27079" y="197397"/>
                    <a:pt x="17705" y="193514"/>
                    <a:pt x="10794" y="186603"/>
                  </a:cubicBezTo>
                  <a:cubicBezTo>
                    <a:pt x="3883" y="179692"/>
                    <a:pt x="0" y="170318"/>
                    <a:pt x="0" y="160544"/>
                  </a:cubicBezTo>
                  <a:lnTo>
                    <a:pt x="0" y="36853"/>
                  </a:lnTo>
                  <a:cubicBezTo>
                    <a:pt x="0" y="27079"/>
                    <a:pt x="3883" y="17705"/>
                    <a:pt x="10794" y="10794"/>
                  </a:cubicBezTo>
                  <a:cubicBezTo>
                    <a:pt x="17705" y="3883"/>
                    <a:pt x="27079" y="0"/>
                    <a:pt x="36853" y="0"/>
                  </a:cubicBezTo>
                  <a:close/>
                </a:path>
              </a:pathLst>
            </a:custGeom>
            <a:gradFill rotWithShape="1">
              <a:gsLst>
                <a:gs pos="0">
                  <a:srgbClr val="0097B2">
                    <a:alpha val="100000"/>
                  </a:srgbClr>
                </a:gs>
                <a:gs pos="100000">
                  <a:srgbClr val="7ED957">
                    <a:alpha val="100000"/>
                  </a:srgbClr>
                </a:gs>
              </a:gsLst>
              <a:lin ang="0"/>
            </a:gradFill>
            <a:ln cap="rnd">
              <a:noFill/>
              <a:prstDash val="solid"/>
              <a:round/>
            </a:ln>
          </p:spPr>
        </p:sp>
        <p:sp>
          <p:nvSpPr>
            <p:cNvPr id="166" name="TextBox 166"/>
            <p:cNvSpPr txBox="1"/>
            <p:nvPr/>
          </p:nvSpPr>
          <p:spPr>
            <a:xfrm>
              <a:off x="0" y="19050"/>
              <a:ext cx="1166012" cy="178347"/>
            </a:xfrm>
            <a:prstGeom prst="rect">
              <a:avLst/>
            </a:prstGeom>
          </p:spPr>
          <p:txBody>
            <a:bodyPr lIns="50139" tIns="50139" rIns="50139" bIns="50139" rtlCol="0" anchor="ctr"/>
            <a:lstStyle/>
            <a:p>
              <a:pPr algn="ctr">
                <a:lnSpc>
                  <a:spcPts val="1387"/>
                </a:lnSpc>
              </a:pPr>
              <a:endParaRPr/>
            </a:p>
          </p:txBody>
        </p:sp>
      </p:grpSp>
      <p:grpSp>
        <p:nvGrpSpPr>
          <p:cNvPr id="167" name="Group 167"/>
          <p:cNvGrpSpPr/>
          <p:nvPr/>
        </p:nvGrpSpPr>
        <p:grpSpPr>
          <a:xfrm rot="-10800000">
            <a:off x="1219982" y="4321683"/>
            <a:ext cx="4411648" cy="746858"/>
            <a:chOff x="0" y="0"/>
            <a:chExt cx="1166012" cy="197397"/>
          </a:xfrm>
        </p:grpSpPr>
        <p:sp>
          <p:nvSpPr>
            <p:cNvPr id="168" name="Freeform 168"/>
            <p:cNvSpPr/>
            <p:nvPr/>
          </p:nvSpPr>
          <p:spPr>
            <a:xfrm>
              <a:off x="0" y="0"/>
              <a:ext cx="1166012" cy="197397"/>
            </a:xfrm>
            <a:custGeom>
              <a:avLst/>
              <a:gdLst/>
              <a:ahLst/>
              <a:cxnLst/>
              <a:rect l="l" t="t" r="r" b="b"/>
              <a:pathLst>
                <a:path w="1166012" h="197397">
                  <a:moveTo>
                    <a:pt x="36853" y="0"/>
                  </a:moveTo>
                  <a:lnTo>
                    <a:pt x="1129159" y="0"/>
                  </a:lnTo>
                  <a:cubicBezTo>
                    <a:pt x="1138933" y="0"/>
                    <a:pt x="1148307" y="3883"/>
                    <a:pt x="1155218" y="10794"/>
                  </a:cubicBezTo>
                  <a:cubicBezTo>
                    <a:pt x="1162129" y="17705"/>
                    <a:pt x="1166012" y="27079"/>
                    <a:pt x="1166012" y="36853"/>
                  </a:cubicBezTo>
                  <a:lnTo>
                    <a:pt x="1166012" y="160544"/>
                  </a:lnTo>
                  <a:cubicBezTo>
                    <a:pt x="1166012" y="170318"/>
                    <a:pt x="1162129" y="179692"/>
                    <a:pt x="1155218" y="186603"/>
                  </a:cubicBezTo>
                  <a:cubicBezTo>
                    <a:pt x="1148307" y="193514"/>
                    <a:pt x="1138933" y="197397"/>
                    <a:pt x="1129159" y="197397"/>
                  </a:cubicBezTo>
                  <a:lnTo>
                    <a:pt x="36853" y="197397"/>
                  </a:lnTo>
                  <a:cubicBezTo>
                    <a:pt x="27079" y="197397"/>
                    <a:pt x="17705" y="193514"/>
                    <a:pt x="10794" y="186603"/>
                  </a:cubicBezTo>
                  <a:cubicBezTo>
                    <a:pt x="3883" y="179692"/>
                    <a:pt x="0" y="170318"/>
                    <a:pt x="0" y="160544"/>
                  </a:cubicBezTo>
                  <a:lnTo>
                    <a:pt x="0" y="36853"/>
                  </a:lnTo>
                  <a:cubicBezTo>
                    <a:pt x="0" y="27079"/>
                    <a:pt x="3883" y="17705"/>
                    <a:pt x="10794" y="10794"/>
                  </a:cubicBezTo>
                  <a:cubicBezTo>
                    <a:pt x="17705" y="3883"/>
                    <a:pt x="27079" y="0"/>
                    <a:pt x="36853" y="0"/>
                  </a:cubicBezTo>
                  <a:close/>
                </a:path>
              </a:pathLst>
            </a:custGeom>
            <a:gradFill rotWithShape="1">
              <a:gsLst>
                <a:gs pos="0">
                  <a:srgbClr val="0097B2">
                    <a:alpha val="100000"/>
                  </a:srgbClr>
                </a:gs>
                <a:gs pos="100000">
                  <a:srgbClr val="7ED957">
                    <a:alpha val="100000"/>
                  </a:srgbClr>
                </a:gs>
              </a:gsLst>
              <a:lin ang="0"/>
            </a:gradFill>
            <a:ln cap="rnd">
              <a:noFill/>
              <a:prstDash val="solid"/>
              <a:round/>
            </a:ln>
          </p:spPr>
        </p:sp>
        <p:sp>
          <p:nvSpPr>
            <p:cNvPr id="169" name="TextBox 169"/>
            <p:cNvSpPr txBox="1"/>
            <p:nvPr/>
          </p:nvSpPr>
          <p:spPr>
            <a:xfrm>
              <a:off x="0" y="19050"/>
              <a:ext cx="1166012" cy="178347"/>
            </a:xfrm>
            <a:prstGeom prst="rect">
              <a:avLst/>
            </a:prstGeom>
          </p:spPr>
          <p:txBody>
            <a:bodyPr lIns="50139" tIns="50139" rIns="50139" bIns="50139" rtlCol="0" anchor="ctr"/>
            <a:lstStyle/>
            <a:p>
              <a:pPr algn="ctr">
                <a:lnSpc>
                  <a:spcPts val="1387"/>
                </a:lnSpc>
              </a:pPr>
              <a:endParaRPr/>
            </a:p>
          </p:txBody>
        </p:sp>
      </p:grpSp>
      <p:grpSp>
        <p:nvGrpSpPr>
          <p:cNvPr id="170" name="Group 170"/>
          <p:cNvGrpSpPr/>
          <p:nvPr/>
        </p:nvGrpSpPr>
        <p:grpSpPr>
          <a:xfrm rot="-10800000">
            <a:off x="7052172" y="8774041"/>
            <a:ext cx="4411648" cy="746858"/>
            <a:chOff x="0" y="0"/>
            <a:chExt cx="1166012" cy="197397"/>
          </a:xfrm>
        </p:grpSpPr>
        <p:sp>
          <p:nvSpPr>
            <p:cNvPr id="171" name="Freeform 171"/>
            <p:cNvSpPr/>
            <p:nvPr/>
          </p:nvSpPr>
          <p:spPr>
            <a:xfrm>
              <a:off x="0" y="0"/>
              <a:ext cx="1166012" cy="197397"/>
            </a:xfrm>
            <a:custGeom>
              <a:avLst/>
              <a:gdLst/>
              <a:ahLst/>
              <a:cxnLst/>
              <a:rect l="l" t="t" r="r" b="b"/>
              <a:pathLst>
                <a:path w="1166012" h="197397">
                  <a:moveTo>
                    <a:pt x="36853" y="0"/>
                  </a:moveTo>
                  <a:lnTo>
                    <a:pt x="1129159" y="0"/>
                  </a:lnTo>
                  <a:cubicBezTo>
                    <a:pt x="1138933" y="0"/>
                    <a:pt x="1148307" y="3883"/>
                    <a:pt x="1155218" y="10794"/>
                  </a:cubicBezTo>
                  <a:cubicBezTo>
                    <a:pt x="1162129" y="17705"/>
                    <a:pt x="1166012" y="27079"/>
                    <a:pt x="1166012" y="36853"/>
                  </a:cubicBezTo>
                  <a:lnTo>
                    <a:pt x="1166012" y="160544"/>
                  </a:lnTo>
                  <a:cubicBezTo>
                    <a:pt x="1166012" y="170318"/>
                    <a:pt x="1162129" y="179692"/>
                    <a:pt x="1155218" y="186603"/>
                  </a:cubicBezTo>
                  <a:cubicBezTo>
                    <a:pt x="1148307" y="193514"/>
                    <a:pt x="1138933" y="197397"/>
                    <a:pt x="1129159" y="197397"/>
                  </a:cubicBezTo>
                  <a:lnTo>
                    <a:pt x="36853" y="197397"/>
                  </a:lnTo>
                  <a:cubicBezTo>
                    <a:pt x="27079" y="197397"/>
                    <a:pt x="17705" y="193514"/>
                    <a:pt x="10794" y="186603"/>
                  </a:cubicBezTo>
                  <a:cubicBezTo>
                    <a:pt x="3883" y="179692"/>
                    <a:pt x="0" y="170318"/>
                    <a:pt x="0" y="160544"/>
                  </a:cubicBezTo>
                  <a:lnTo>
                    <a:pt x="0" y="36853"/>
                  </a:lnTo>
                  <a:cubicBezTo>
                    <a:pt x="0" y="27079"/>
                    <a:pt x="3883" y="17705"/>
                    <a:pt x="10794" y="10794"/>
                  </a:cubicBezTo>
                  <a:cubicBezTo>
                    <a:pt x="17705" y="3883"/>
                    <a:pt x="27079" y="0"/>
                    <a:pt x="36853" y="0"/>
                  </a:cubicBezTo>
                  <a:close/>
                </a:path>
              </a:pathLst>
            </a:custGeom>
            <a:gradFill rotWithShape="1">
              <a:gsLst>
                <a:gs pos="0">
                  <a:srgbClr val="0097B2">
                    <a:alpha val="100000"/>
                  </a:srgbClr>
                </a:gs>
                <a:gs pos="100000">
                  <a:srgbClr val="7ED957">
                    <a:alpha val="100000"/>
                  </a:srgbClr>
                </a:gs>
              </a:gsLst>
              <a:lin ang="0"/>
            </a:gradFill>
            <a:ln cap="rnd">
              <a:noFill/>
              <a:prstDash val="solid"/>
              <a:round/>
            </a:ln>
          </p:spPr>
        </p:sp>
        <p:sp>
          <p:nvSpPr>
            <p:cNvPr id="172" name="TextBox 172"/>
            <p:cNvSpPr txBox="1"/>
            <p:nvPr/>
          </p:nvSpPr>
          <p:spPr>
            <a:xfrm>
              <a:off x="0" y="19050"/>
              <a:ext cx="1166012" cy="178347"/>
            </a:xfrm>
            <a:prstGeom prst="rect">
              <a:avLst/>
            </a:prstGeom>
          </p:spPr>
          <p:txBody>
            <a:bodyPr lIns="50139" tIns="50139" rIns="50139" bIns="50139" rtlCol="0" anchor="ctr"/>
            <a:lstStyle/>
            <a:p>
              <a:pPr algn="ctr">
                <a:lnSpc>
                  <a:spcPts val="1387"/>
                </a:lnSpc>
              </a:pPr>
              <a:endParaRPr/>
            </a:p>
          </p:txBody>
        </p:sp>
      </p:grpSp>
      <p:grpSp>
        <p:nvGrpSpPr>
          <p:cNvPr id="173" name="Group 173"/>
          <p:cNvGrpSpPr/>
          <p:nvPr/>
        </p:nvGrpSpPr>
        <p:grpSpPr>
          <a:xfrm>
            <a:off x="6996237" y="5993771"/>
            <a:ext cx="4574256" cy="2375489"/>
            <a:chOff x="0" y="0"/>
            <a:chExt cx="6099008" cy="3167319"/>
          </a:xfrm>
        </p:grpSpPr>
        <p:sp>
          <p:nvSpPr>
            <p:cNvPr id="174" name="Freeform 174"/>
            <p:cNvSpPr/>
            <p:nvPr/>
          </p:nvSpPr>
          <p:spPr>
            <a:xfrm>
              <a:off x="12046" y="0"/>
              <a:ext cx="6086962" cy="1593204"/>
            </a:xfrm>
            <a:custGeom>
              <a:avLst/>
              <a:gdLst/>
              <a:ahLst/>
              <a:cxnLst/>
              <a:rect l="l" t="t" r="r" b="b"/>
              <a:pathLst>
                <a:path w="6086962" h="1593204">
                  <a:moveTo>
                    <a:pt x="0" y="0"/>
                  </a:moveTo>
                  <a:lnTo>
                    <a:pt x="6086962" y="0"/>
                  </a:lnTo>
                  <a:lnTo>
                    <a:pt x="6086962" y="1593204"/>
                  </a:lnTo>
                  <a:lnTo>
                    <a:pt x="0" y="1593204"/>
                  </a:lnTo>
                  <a:lnTo>
                    <a:pt x="0" y="0"/>
                  </a:lnTo>
                  <a:close/>
                </a:path>
              </a:pathLst>
            </a:custGeom>
            <a:blipFill>
              <a:blip r:embed="rId11">
                <a:alphaModFix amt="65999"/>
              </a:blip>
              <a:stretch>
                <a:fillRect l="-6895" t="-2065" b="-62828"/>
              </a:stretch>
            </a:blipFill>
          </p:spPr>
        </p:sp>
        <p:sp>
          <p:nvSpPr>
            <p:cNvPr id="175" name="Freeform 175"/>
            <p:cNvSpPr/>
            <p:nvPr/>
          </p:nvSpPr>
          <p:spPr>
            <a:xfrm>
              <a:off x="0" y="1625220"/>
              <a:ext cx="3459384" cy="355390"/>
            </a:xfrm>
            <a:custGeom>
              <a:avLst/>
              <a:gdLst/>
              <a:ahLst/>
              <a:cxnLst/>
              <a:rect l="l" t="t" r="r" b="b"/>
              <a:pathLst>
                <a:path w="3459384" h="355390">
                  <a:moveTo>
                    <a:pt x="0" y="0"/>
                  </a:moveTo>
                  <a:lnTo>
                    <a:pt x="3459384" y="0"/>
                  </a:lnTo>
                  <a:lnTo>
                    <a:pt x="3459384" y="355390"/>
                  </a:lnTo>
                  <a:lnTo>
                    <a:pt x="0" y="355390"/>
                  </a:lnTo>
                  <a:lnTo>
                    <a:pt x="0" y="0"/>
                  </a:lnTo>
                  <a:close/>
                </a:path>
              </a:pathLst>
            </a:custGeom>
            <a:blipFill>
              <a:blip r:embed="rId3">
                <a:alphaModFix amt="30000"/>
              </a:blip>
              <a:stretch>
                <a:fillRect t="-452861" r="-19949" b="-225532"/>
              </a:stretch>
            </a:blipFill>
          </p:spPr>
        </p:sp>
        <p:sp>
          <p:nvSpPr>
            <p:cNvPr id="176" name="Freeform 176"/>
            <p:cNvSpPr/>
            <p:nvPr/>
          </p:nvSpPr>
          <p:spPr>
            <a:xfrm>
              <a:off x="3459384" y="1625220"/>
              <a:ext cx="2627578" cy="355390"/>
            </a:xfrm>
            <a:custGeom>
              <a:avLst/>
              <a:gdLst/>
              <a:ahLst/>
              <a:cxnLst/>
              <a:rect l="l" t="t" r="r" b="b"/>
              <a:pathLst>
                <a:path w="2627578" h="355390">
                  <a:moveTo>
                    <a:pt x="0" y="0"/>
                  </a:moveTo>
                  <a:lnTo>
                    <a:pt x="2627578" y="0"/>
                  </a:lnTo>
                  <a:lnTo>
                    <a:pt x="2627578" y="355390"/>
                  </a:lnTo>
                  <a:lnTo>
                    <a:pt x="0" y="355390"/>
                  </a:lnTo>
                  <a:lnTo>
                    <a:pt x="0" y="0"/>
                  </a:lnTo>
                  <a:close/>
                </a:path>
              </a:pathLst>
            </a:custGeom>
            <a:blipFill>
              <a:blip r:embed="rId3">
                <a:alphaModFix amt="30000"/>
              </a:blip>
              <a:stretch>
                <a:fillRect l="-2917" t="-507261" r="-47642" b="-134853"/>
              </a:stretch>
            </a:blipFill>
          </p:spPr>
        </p:sp>
        <p:sp>
          <p:nvSpPr>
            <p:cNvPr id="177" name="Freeform 177"/>
            <p:cNvSpPr/>
            <p:nvPr/>
          </p:nvSpPr>
          <p:spPr>
            <a:xfrm>
              <a:off x="1601933" y="1964091"/>
              <a:ext cx="1948874" cy="258007"/>
            </a:xfrm>
            <a:custGeom>
              <a:avLst/>
              <a:gdLst/>
              <a:ahLst/>
              <a:cxnLst/>
              <a:rect l="l" t="t" r="r" b="b"/>
              <a:pathLst>
                <a:path w="1948874" h="258007">
                  <a:moveTo>
                    <a:pt x="0" y="0"/>
                  </a:moveTo>
                  <a:lnTo>
                    <a:pt x="1948873" y="0"/>
                  </a:lnTo>
                  <a:lnTo>
                    <a:pt x="1948873" y="258007"/>
                  </a:lnTo>
                  <a:lnTo>
                    <a:pt x="0" y="258007"/>
                  </a:lnTo>
                  <a:lnTo>
                    <a:pt x="0" y="0"/>
                  </a:lnTo>
                  <a:close/>
                </a:path>
              </a:pathLst>
            </a:custGeom>
            <a:blipFill>
              <a:blip r:embed="rId4">
                <a:alphaModFix amt="30000"/>
              </a:blip>
              <a:stretch>
                <a:fillRect l="-48157" t="-295452" r="-138863" b="-710245"/>
              </a:stretch>
            </a:blipFill>
          </p:spPr>
        </p:sp>
        <p:sp>
          <p:nvSpPr>
            <p:cNvPr id="178" name="Freeform 178"/>
            <p:cNvSpPr/>
            <p:nvPr/>
          </p:nvSpPr>
          <p:spPr>
            <a:xfrm>
              <a:off x="3531514" y="1952303"/>
              <a:ext cx="1889617" cy="258007"/>
            </a:xfrm>
            <a:custGeom>
              <a:avLst/>
              <a:gdLst/>
              <a:ahLst/>
              <a:cxnLst/>
              <a:rect l="l" t="t" r="r" b="b"/>
              <a:pathLst>
                <a:path w="1889617" h="258007">
                  <a:moveTo>
                    <a:pt x="0" y="0"/>
                  </a:moveTo>
                  <a:lnTo>
                    <a:pt x="1889617" y="0"/>
                  </a:lnTo>
                  <a:lnTo>
                    <a:pt x="1889617" y="258007"/>
                  </a:lnTo>
                  <a:lnTo>
                    <a:pt x="0" y="258007"/>
                  </a:lnTo>
                  <a:lnTo>
                    <a:pt x="0" y="0"/>
                  </a:lnTo>
                  <a:close/>
                </a:path>
              </a:pathLst>
            </a:custGeom>
            <a:blipFill>
              <a:blip r:embed="rId4">
                <a:alphaModFix amt="30000"/>
              </a:blip>
              <a:stretch>
                <a:fillRect l="-51935" t="-295452" r="-144086" b="-710245"/>
              </a:stretch>
            </a:blipFill>
          </p:spPr>
        </p:sp>
        <p:sp>
          <p:nvSpPr>
            <p:cNvPr id="179" name="Freeform 179"/>
            <p:cNvSpPr/>
            <p:nvPr/>
          </p:nvSpPr>
          <p:spPr>
            <a:xfrm>
              <a:off x="12046" y="1964091"/>
              <a:ext cx="1589887" cy="258007"/>
            </a:xfrm>
            <a:custGeom>
              <a:avLst/>
              <a:gdLst/>
              <a:ahLst/>
              <a:cxnLst/>
              <a:rect l="l" t="t" r="r" b="b"/>
              <a:pathLst>
                <a:path w="1589887" h="258007">
                  <a:moveTo>
                    <a:pt x="0" y="0"/>
                  </a:moveTo>
                  <a:lnTo>
                    <a:pt x="1589887" y="0"/>
                  </a:lnTo>
                  <a:lnTo>
                    <a:pt x="1589887" y="258007"/>
                  </a:lnTo>
                  <a:lnTo>
                    <a:pt x="0" y="258007"/>
                  </a:lnTo>
                  <a:lnTo>
                    <a:pt x="0" y="0"/>
                  </a:lnTo>
                  <a:close/>
                </a:path>
              </a:pathLst>
            </a:custGeom>
            <a:blipFill>
              <a:blip r:embed="rId4">
                <a:alphaModFix amt="30000"/>
              </a:blip>
              <a:stretch>
                <a:fillRect l="-78394" t="-295452" r="-173434" b="-710245"/>
              </a:stretch>
            </a:blipFill>
          </p:spPr>
        </p:sp>
        <p:sp>
          <p:nvSpPr>
            <p:cNvPr id="180" name="Freeform 180"/>
            <p:cNvSpPr/>
            <p:nvPr/>
          </p:nvSpPr>
          <p:spPr>
            <a:xfrm>
              <a:off x="5421131" y="1964091"/>
              <a:ext cx="665832" cy="258007"/>
            </a:xfrm>
            <a:custGeom>
              <a:avLst/>
              <a:gdLst/>
              <a:ahLst/>
              <a:cxnLst/>
              <a:rect l="l" t="t" r="r" b="b"/>
              <a:pathLst>
                <a:path w="665832" h="258007">
                  <a:moveTo>
                    <a:pt x="0" y="0"/>
                  </a:moveTo>
                  <a:lnTo>
                    <a:pt x="665831" y="0"/>
                  </a:lnTo>
                  <a:lnTo>
                    <a:pt x="665831" y="258007"/>
                  </a:lnTo>
                  <a:lnTo>
                    <a:pt x="0" y="258007"/>
                  </a:lnTo>
                  <a:lnTo>
                    <a:pt x="0" y="0"/>
                  </a:lnTo>
                  <a:close/>
                </a:path>
              </a:pathLst>
            </a:custGeom>
            <a:blipFill>
              <a:blip r:embed="rId4">
                <a:alphaModFix amt="30000"/>
              </a:blip>
              <a:stretch>
                <a:fillRect l="-148192" t="-295452" r="-591912" b="-710245"/>
              </a:stretch>
            </a:blipFill>
          </p:spPr>
        </p:sp>
        <p:sp>
          <p:nvSpPr>
            <p:cNvPr id="181" name="Freeform 181"/>
            <p:cNvSpPr/>
            <p:nvPr/>
          </p:nvSpPr>
          <p:spPr>
            <a:xfrm>
              <a:off x="12046" y="2593493"/>
              <a:ext cx="3727199" cy="570103"/>
            </a:xfrm>
            <a:custGeom>
              <a:avLst/>
              <a:gdLst/>
              <a:ahLst/>
              <a:cxnLst/>
              <a:rect l="l" t="t" r="r" b="b"/>
              <a:pathLst>
                <a:path w="3727199" h="570103">
                  <a:moveTo>
                    <a:pt x="0" y="0"/>
                  </a:moveTo>
                  <a:lnTo>
                    <a:pt x="3727198" y="0"/>
                  </a:lnTo>
                  <a:lnTo>
                    <a:pt x="3727198" y="570103"/>
                  </a:lnTo>
                  <a:lnTo>
                    <a:pt x="0" y="570103"/>
                  </a:lnTo>
                  <a:lnTo>
                    <a:pt x="0" y="0"/>
                  </a:lnTo>
                  <a:close/>
                </a:path>
              </a:pathLst>
            </a:custGeom>
            <a:blipFill>
              <a:blip r:embed="rId4">
                <a:alphaModFix amt="30000"/>
              </a:blip>
              <a:stretch>
                <a:fillRect l="-25866" t="-368468" r="-24211" b="-31928"/>
              </a:stretch>
            </a:blipFill>
          </p:spPr>
        </p:sp>
        <p:sp>
          <p:nvSpPr>
            <p:cNvPr id="182" name="Freeform 182"/>
            <p:cNvSpPr/>
            <p:nvPr/>
          </p:nvSpPr>
          <p:spPr>
            <a:xfrm>
              <a:off x="12046" y="2222098"/>
              <a:ext cx="2704542" cy="383183"/>
            </a:xfrm>
            <a:custGeom>
              <a:avLst/>
              <a:gdLst/>
              <a:ahLst/>
              <a:cxnLst/>
              <a:rect l="l" t="t" r="r" b="b"/>
              <a:pathLst>
                <a:path w="2704542" h="383183">
                  <a:moveTo>
                    <a:pt x="0" y="0"/>
                  </a:moveTo>
                  <a:lnTo>
                    <a:pt x="2704542" y="0"/>
                  </a:lnTo>
                  <a:lnTo>
                    <a:pt x="2704542" y="383183"/>
                  </a:lnTo>
                  <a:lnTo>
                    <a:pt x="0" y="383183"/>
                  </a:lnTo>
                  <a:lnTo>
                    <a:pt x="0" y="0"/>
                  </a:lnTo>
                  <a:close/>
                </a:path>
              </a:pathLst>
            </a:custGeom>
            <a:blipFill>
              <a:blip r:embed="rId4">
                <a:alphaModFix amt="30000"/>
              </a:blip>
              <a:stretch>
                <a:fillRect l="-39610" t="-399298" r="-67215" b="-245197"/>
              </a:stretch>
            </a:blipFill>
          </p:spPr>
        </p:sp>
        <p:sp>
          <p:nvSpPr>
            <p:cNvPr id="183" name="Freeform 183"/>
            <p:cNvSpPr/>
            <p:nvPr/>
          </p:nvSpPr>
          <p:spPr>
            <a:xfrm>
              <a:off x="2716588" y="2222098"/>
              <a:ext cx="2704542" cy="371395"/>
            </a:xfrm>
            <a:custGeom>
              <a:avLst/>
              <a:gdLst/>
              <a:ahLst/>
              <a:cxnLst/>
              <a:rect l="l" t="t" r="r" b="b"/>
              <a:pathLst>
                <a:path w="2704542" h="371395">
                  <a:moveTo>
                    <a:pt x="0" y="0"/>
                  </a:moveTo>
                  <a:lnTo>
                    <a:pt x="2704543" y="0"/>
                  </a:lnTo>
                  <a:lnTo>
                    <a:pt x="2704543" y="371395"/>
                  </a:lnTo>
                  <a:lnTo>
                    <a:pt x="0" y="371395"/>
                  </a:lnTo>
                  <a:lnTo>
                    <a:pt x="0" y="0"/>
                  </a:lnTo>
                  <a:close/>
                </a:path>
              </a:pathLst>
            </a:custGeom>
            <a:blipFill>
              <a:blip r:embed="rId4">
                <a:alphaModFix amt="30000"/>
              </a:blip>
              <a:stretch>
                <a:fillRect l="-39610" t="-415145" r="-67215" b="-252979"/>
              </a:stretch>
            </a:blipFill>
          </p:spPr>
        </p:sp>
        <p:sp>
          <p:nvSpPr>
            <p:cNvPr id="184" name="Freeform 184"/>
            <p:cNvSpPr/>
            <p:nvPr/>
          </p:nvSpPr>
          <p:spPr>
            <a:xfrm>
              <a:off x="5421131" y="2210310"/>
              <a:ext cx="665832" cy="394970"/>
            </a:xfrm>
            <a:custGeom>
              <a:avLst/>
              <a:gdLst/>
              <a:ahLst/>
              <a:cxnLst/>
              <a:rect l="l" t="t" r="r" b="b"/>
              <a:pathLst>
                <a:path w="665832" h="394970">
                  <a:moveTo>
                    <a:pt x="0" y="0"/>
                  </a:moveTo>
                  <a:lnTo>
                    <a:pt x="665831" y="0"/>
                  </a:lnTo>
                  <a:lnTo>
                    <a:pt x="665831" y="394971"/>
                  </a:lnTo>
                  <a:lnTo>
                    <a:pt x="0" y="394971"/>
                  </a:lnTo>
                  <a:lnTo>
                    <a:pt x="0" y="0"/>
                  </a:lnTo>
                  <a:close/>
                </a:path>
              </a:pathLst>
            </a:custGeom>
            <a:blipFill>
              <a:blip r:embed="rId4">
                <a:alphaModFix amt="30000"/>
              </a:blip>
              <a:stretch>
                <a:fillRect l="-258209" t="-390366" r="-481895" b="-231910"/>
              </a:stretch>
            </a:blipFill>
          </p:spPr>
        </p:sp>
        <p:sp>
          <p:nvSpPr>
            <p:cNvPr id="185" name="Freeform 185"/>
            <p:cNvSpPr/>
            <p:nvPr/>
          </p:nvSpPr>
          <p:spPr>
            <a:xfrm>
              <a:off x="3739244" y="2593493"/>
              <a:ext cx="2359764" cy="573826"/>
            </a:xfrm>
            <a:custGeom>
              <a:avLst/>
              <a:gdLst/>
              <a:ahLst/>
              <a:cxnLst/>
              <a:rect l="l" t="t" r="r" b="b"/>
              <a:pathLst>
                <a:path w="2359764" h="573826">
                  <a:moveTo>
                    <a:pt x="0" y="0"/>
                  </a:moveTo>
                  <a:lnTo>
                    <a:pt x="2359764" y="0"/>
                  </a:lnTo>
                  <a:lnTo>
                    <a:pt x="2359764" y="573826"/>
                  </a:lnTo>
                  <a:lnTo>
                    <a:pt x="0" y="573826"/>
                  </a:lnTo>
                  <a:lnTo>
                    <a:pt x="0" y="0"/>
                  </a:lnTo>
                  <a:close/>
                </a:path>
              </a:pathLst>
            </a:custGeom>
            <a:blipFill>
              <a:blip r:embed="rId4">
                <a:alphaModFix amt="30000"/>
              </a:blip>
              <a:stretch>
                <a:fillRect l="-40855" t="-363492" r="-96188" b="-33658"/>
              </a:stretch>
            </a:blipFill>
          </p:spPr>
        </p:sp>
      </p:grpSp>
      <p:grpSp>
        <p:nvGrpSpPr>
          <p:cNvPr id="186" name="Group 186"/>
          <p:cNvGrpSpPr/>
          <p:nvPr/>
        </p:nvGrpSpPr>
        <p:grpSpPr>
          <a:xfrm>
            <a:off x="6999489" y="5993771"/>
            <a:ext cx="4574256" cy="2375489"/>
            <a:chOff x="0" y="0"/>
            <a:chExt cx="6099008" cy="3167319"/>
          </a:xfrm>
        </p:grpSpPr>
        <p:sp>
          <p:nvSpPr>
            <p:cNvPr id="187" name="Freeform 187"/>
            <p:cNvSpPr/>
            <p:nvPr/>
          </p:nvSpPr>
          <p:spPr>
            <a:xfrm>
              <a:off x="12046" y="0"/>
              <a:ext cx="6086962" cy="1593204"/>
            </a:xfrm>
            <a:custGeom>
              <a:avLst/>
              <a:gdLst/>
              <a:ahLst/>
              <a:cxnLst/>
              <a:rect l="l" t="t" r="r" b="b"/>
              <a:pathLst>
                <a:path w="6086962" h="1593204">
                  <a:moveTo>
                    <a:pt x="0" y="0"/>
                  </a:moveTo>
                  <a:lnTo>
                    <a:pt x="6086962" y="0"/>
                  </a:lnTo>
                  <a:lnTo>
                    <a:pt x="6086962" y="1593204"/>
                  </a:lnTo>
                  <a:lnTo>
                    <a:pt x="0" y="1593204"/>
                  </a:lnTo>
                  <a:lnTo>
                    <a:pt x="0" y="0"/>
                  </a:lnTo>
                  <a:close/>
                </a:path>
              </a:pathLst>
            </a:custGeom>
            <a:blipFill>
              <a:blip r:embed="rId11">
                <a:alphaModFix amt="65999"/>
              </a:blip>
              <a:stretch>
                <a:fillRect l="-6895" t="-2065" b="-62828"/>
              </a:stretch>
            </a:blipFill>
          </p:spPr>
        </p:sp>
        <p:sp>
          <p:nvSpPr>
            <p:cNvPr id="188" name="Freeform 188"/>
            <p:cNvSpPr/>
            <p:nvPr/>
          </p:nvSpPr>
          <p:spPr>
            <a:xfrm>
              <a:off x="0" y="1625220"/>
              <a:ext cx="3459384" cy="355390"/>
            </a:xfrm>
            <a:custGeom>
              <a:avLst/>
              <a:gdLst/>
              <a:ahLst/>
              <a:cxnLst/>
              <a:rect l="l" t="t" r="r" b="b"/>
              <a:pathLst>
                <a:path w="3459384" h="355390">
                  <a:moveTo>
                    <a:pt x="0" y="0"/>
                  </a:moveTo>
                  <a:lnTo>
                    <a:pt x="3459384" y="0"/>
                  </a:lnTo>
                  <a:lnTo>
                    <a:pt x="3459384" y="355390"/>
                  </a:lnTo>
                  <a:lnTo>
                    <a:pt x="0" y="355390"/>
                  </a:lnTo>
                  <a:lnTo>
                    <a:pt x="0" y="0"/>
                  </a:lnTo>
                  <a:close/>
                </a:path>
              </a:pathLst>
            </a:custGeom>
            <a:blipFill>
              <a:blip r:embed="rId3">
                <a:alphaModFix amt="30000"/>
              </a:blip>
              <a:stretch>
                <a:fillRect t="-452861" r="-19949" b="-225532"/>
              </a:stretch>
            </a:blipFill>
          </p:spPr>
        </p:sp>
        <p:sp>
          <p:nvSpPr>
            <p:cNvPr id="189" name="Freeform 189"/>
            <p:cNvSpPr/>
            <p:nvPr/>
          </p:nvSpPr>
          <p:spPr>
            <a:xfrm>
              <a:off x="3459384" y="1625220"/>
              <a:ext cx="2627578" cy="355390"/>
            </a:xfrm>
            <a:custGeom>
              <a:avLst/>
              <a:gdLst/>
              <a:ahLst/>
              <a:cxnLst/>
              <a:rect l="l" t="t" r="r" b="b"/>
              <a:pathLst>
                <a:path w="2627578" h="355390">
                  <a:moveTo>
                    <a:pt x="0" y="0"/>
                  </a:moveTo>
                  <a:lnTo>
                    <a:pt x="2627578" y="0"/>
                  </a:lnTo>
                  <a:lnTo>
                    <a:pt x="2627578" y="355390"/>
                  </a:lnTo>
                  <a:lnTo>
                    <a:pt x="0" y="355390"/>
                  </a:lnTo>
                  <a:lnTo>
                    <a:pt x="0" y="0"/>
                  </a:lnTo>
                  <a:close/>
                </a:path>
              </a:pathLst>
            </a:custGeom>
            <a:blipFill>
              <a:blip r:embed="rId3">
                <a:alphaModFix amt="30000"/>
              </a:blip>
              <a:stretch>
                <a:fillRect l="-2917" t="-507261" r="-47642" b="-134853"/>
              </a:stretch>
            </a:blipFill>
          </p:spPr>
        </p:sp>
        <p:sp>
          <p:nvSpPr>
            <p:cNvPr id="190" name="Freeform 190"/>
            <p:cNvSpPr/>
            <p:nvPr/>
          </p:nvSpPr>
          <p:spPr>
            <a:xfrm>
              <a:off x="1601933" y="1964091"/>
              <a:ext cx="1948874" cy="258007"/>
            </a:xfrm>
            <a:custGeom>
              <a:avLst/>
              <a:gdLst/>
              <a:ahLst/>
              <a:cxnLst/>
              <a:rect l="l" t="t" r="r" b="b"/>
              <a:pathLst>
                <a:path w="1948874" h="258007">
                  <a:moveTo>
                    <a:pt x="0" y="0"/>
                  </a:moveTo>
                  <a:lnTo>
                    <a:pt x="1948873" y="0"/>
                  </a:lnTo>
                  <a:lnTo>
                    <a:pt x="1948873" y="258007"/>
                  </a:lnTo>
                  <a:lnTo>
                    <a:pt x="0" y="258007"/>
                  </a:lnTo>
                  <a:lnTo>
                    <a:pt x="0" y="0"/>
                  </a:lnTo>
                  <a:close/>
                </a:path>
              </a:pathLst>
            </a:custGeom>
            <a:blipFill>
              <a:blip r:embed="rId4">
                <a:alphaModFix amt="30000"/>
              </a:blip>
              <a:stretch>
                <a:fillRect l="-48157" t="-295452" r="-138863" b="-710245"/>
              </a:stretch>
            </a:blipFill>
          </p:spPr>
        </p:sp>
        <p:sp>
          <p:nvSpPr>
            <p:cNvPr id="191" name="Freeform 191"/>
            <p:cNvSpPr/>
            <p:nvPr/>
          </p:nvSpPr>
          <p:spPr>
            <a:xfrm>
              <a:off x="3531514" y="1952303"/>
              <a:ext cx="1889617" cy="258007"/>
            </a:xfrm>
            <a:custGeom>
              <a:avLst/>
              <a:gdLst/>
              <a:ahLst/>
              <a:cxnLst/>
              <a:rect l="l" t="t" r="r" b="b"/>
              <a:pathLst>
                <a:path w="1889617" h="258007">
                  <a:moveTo>
                    <a:pt x="0" y="0"/>
                  </a:moveTo>
                  <a:lnTo>
                    <a:pt x="1889617" y="0"/>
                  </a:lnTo>
                  <a:lnTo>
                    <a:pt x="1889617" y="258007"/>
                  </a:lnTo>
                  <a:lnTo>
                    <a:pt x="0" y="258007"/>
                  </a:lnTo>
                  <a:lnTo>
                    <a:pt x="0" y="0"/>
                  </a:lnTo>
                  <a:close/>
                </a:path>
              </a:pathLst>
            </a:custGeom>
            <a:blipFill>
              <a:blip r:embed="rId4">
                <a:alphaModFix amt="30000"/>
              </a:blip>
              <a:stretch>
                <a:fillRect l="-51935" t="-295452" r="-144086" b="-710245"/>
              </a:stretch>
            </a:blipFill>
          </p:spPr>
        </p:sp>
        <p:sp>
          <p:nvSpPr>
            <p:cNvPr id="192" name="Freeform 192"/>
            <p:cNvSpPr/>
            <p:nvPr/>
          </p:nvSpPr>
          <p:spPr>
            <a:xfrm>
              <a:off x="12046" y="1964091"/>
              <a:ext cx="1589887" cy="258007"/>
            </a:xfrm>
            <a:custGeom>
              <a:avLst/>
              <a:gdLst/>
              <a:ahLst/>
              <a:cxnLst/>
              <a:rect l="l" t="t" r="r" b="b"/>
              <a:pathLst>
                <a:path w="1589887" h="258007">
                  <a:moveTo>
                    <a:pt x="0" y="0"/>
                  </a:moveTo>
                  <a:lnTo>
                    <a:pt x="1589887" y="0"/>
                  </a:lnTo>
                  <a:lnTo>
                    <a:pt x="1589887" y="258007"/>
                  </a:lnTo>
                  <a:lnTo>
                    <a:pt x="0" y="258007"/>
                  </a:lnTo>
                  <a:lnTo>
                    <a:pt x="0" y="0"/>
                  </a:lnTo>
                  <a:close/>
                </a:path>
              </a:pathLst>
            </a:custGeom>
            <a:blipFill>
              <a:blip r:embed="rId4">
                <a:alphaModFix amt="30000"/>
              </a:blip>
              <a:stretch>
                <a:fillRect l="-78394" t="-295452" r="-173434" b="-710245"/>
              </a:stretch>
            </a:blipFill>
          </p:spPr>
        </p:sp>
        <p:sp>
          <p:nvSpPr>
            <p:cNvPr id="193" name="Freeform 193"/>
            <p:cNvSpPr/>
            <p:nvPr/>
          </p:nvSpPr>
          <p:spPr>
            <a:xfrm>
              <a:off x="5421131" y="1964091"/>
              <a:ext cx="665832" cy="258007"/>
            </a:xfrm>
            <a:custGeom>
              <a:avLst/>
              <a:gdLst/>
              <a:ahLst/>
              <a:cxnLst/>
              <a:rect l="l" t="t" r="r" b="b"/>
              <a:pathLst>
                <a:path w="665832" h="258007">
                  <a:moveTo>
                    <a:pt x="0" y="0"/>
                  </a:moveTo>
                  <a:lnTo>
                    <a:pt x="665831" y="0"/>
                  </a:lnTo>
                  <a:lnTo>
                    <a:pt x="665831" y="258007"/>
                  </a:lnTo>
                  <a:lnTo>
                    <a:pt x="0" y="258007"/>
                  </a:lnTo>
                  <a:lnTo>
                    <a:pt x="0" y="0"/>
                  </a:lnTo>
                  <a:close/>
                </a:path>
              </a:pathLst>
            </a:custGeom>
            <a:blipFill>
              <a:blip r:embed="rId4">
                <a:alphaModFix amt="30000"/>
              </a:blip>
              <a:stretch>
                <a:fillRect l="-148192" t="-295452" r="-591912" b="-710245"/>
              </a:stretch>
            </a:blipFill>
          </p:spPr>
        </p:sp>
        <p:sp>
          <p:nvSpPr>
            <p:cNvPr id="194" name="Freeform 194"/>
            <p:cNvSpPr/>
            <p:nvPr/>
          </p:nvSpPr>
          <p:spPr>
            <a:xfrm>
              <a:off x="12046" y="2593493"/>
              <a:ext cx="3727199" cy="570103"/>
            </a:xfrm>
            <a:custGeom>
              <a:avLst/>
              <a:gdLst/>
              <a:ahLst/>
              <a:cxnLst/>
              <a:rect l="l" t="t" r="r" b="b"/>
              <a:pathLst>
                <a:path w="3727199" h="570103">
                  <a:moveTo>
                    <a:pt x="0" y="0"/>
                  </a:moveTo>
                  <a:lnTo>
                    <a:pt x="3727198" y="0"/>
                  </a:lnTo>
                  <a:lnTo>
                    <a:pt x="3727198" y="570103"/>
                  </a:lnTo>
                  <a:lnTo>
                    <a:pt x="0" y="570103"/>
                  </a:lnTo>
                  <a:lnTo>
                    <a:pt x="0" y="0"/>
                  </a:lnTo>
                  <a:close/>
                </a:path>
              </a:pathLst>
            </a:custGeom>
            <a:blipFill>
              <a:blip r:embed="rId4">
                <a:alphaModFix amt="30000"/>
              </a:blip>
              <a:stretch>
                <a:fillRect l="-25866" t="-368468" r="-24211" b="-31928"/>
              </a:stretch>
            </a:blipFill>
          </p:spPr>
        </p:sp>
        <p:sp>
          <p:nvSpPr>
            <p:cNvPr id="195" name="Freeform 195"/>
            <p:cNvSpPr/>
            <p:nvPr/>
          </p:nvSpPr>
          <p:spPr>
            <a:xfrm>
              <a:off x="12046" y="2222098"/>
              <a:ext cx="2704542" cy="383183"/>
            </a:xfrm>
            <a:custGeom>
              <a:avLst/>
              <a:gdLst/>
              <a:ahLst/>
              <a:cxnLst/>
              <a:rect l="l" t="t" r="r" b="b"/>
              <a:pathLst>
                <a:path w="2704542" h="383183">
                  <a:moveTo>
                    <a:pt x="0" y="0"/>
                  </a:moveTo>
                  <a:lnTo>
                    <a:pt x="2704542" y="0"/>
                  </a:lnTo>
                  <a:lnTo>
                    <a:pt x="2704542" y="383183"/>
                  </a:lnTo>
                  <a:lnTo>
                    <a:pt x="0" y="383183"/>
                  </a:lnTo>
                  <a:lnTo>
                    <a:pt x="0" y="0"/>
                  </a:lnTo>
                  <a:close/>
                </a:path>
              </a:pathLst>
            </a:custGeom>
            <a:blipFill>
              <a:blip r:embed="rId4">
                <a:alphaModFix amt="30000"/>
              </a:blip>
              <a:stretch>
                <a:fillRect l="-39610" t="-399298" r="-67215" b="-245197"/>
              </a:stretch>
            </a:blipFill>
          </p:spPr>
        </p:sp>
        <p:sp>
          <p:nvSpPr>
            <p:cNvPr id="196" name="Freeform 196"/>
            <p:cNvSpPr/>
            <p:nvPr/>
          </p:nvSpPr>
          <p:spPr>
            <a:xfrm>
              <a:off x="2716588" y="2222098"/>
              <a:ext cx="2704542" cy="371395"/>
            </a:xfrm>
            <a:custGeom>
              <a:avLst/>
              <a:gdLst/>
              <a:ahLst/>
              <a:cxnLst/>
              <a:rect l="l" t="t" r="r" b="b"/>
              <a:pathLst>
                <a:path w="2704542" h="371395">
                  <a:moveTo>
                    <a:pt x="0" y="0"/>
                  </a:moveTo>
                  <a:lnTo>
                    <a:pt x="2704543" y="0"/>
                  </a:lnTo>
                  <a:lnTo>
                    <a:pt x="2704543" y="371395"/>
                  </a:lnTo>
                  <a:lnTo>
                    <a:pt x="0" y="371395"/>
                  </a:lnTo>
                  <a:lnTo>
                    <a:pt x="0" y="0"/>
                  </a:lnTo>
                  <a:close/>
                </a:path>
              </a:pathLst>
            </a:custGeom>
            <a:blipFill>
              <a:blip r:embed="rId4">
                <a:alphaModFix amt="30000"/>
              </a:blip>
              <a:stretch>
                <a:fillRect l="-39610" t="-415145" r="-67215" b="-252979"/>
              </a:stretch>
            </a:blipFill>
          </p:spPr>
        </p:sp>
        <p:sp>
          <p:nvSpPr>
            <p:cNvPr id="197" name="Freeform 197"/>
            <p:cNvSpPr/>
            <p:nvPr/>
          </p:nvSpPr>
          <p:spPr>
            <a:xfrm>
              <a:off x="5421131" y="2210310"/>
              <a:ext cx="665832" cy="394970"/>
            </a:xfrm>
            <a:custGeom>
              <a:avLst/>
              <a:gdLst/>
              <a:ahLst/>
              <a:cxnLst/>
              <a:rect l="l" t="t" r="r" b="b"/>
              <a:pathLst>
                <a:path w="665832" h="394970">
                  <a:moveTo>
                    <a:pt x="0" y="0"/>
                  </a:moveTo>
                  <a:lnTo>
                    <a:pt x="665831" y="0"/>
                  </a:lnTo>
                  <a:lnTo>
                    <a:pt x="665831" y="394971"/>
                  </a:lnTo>
                  <a:lnTo>
                    <a:pt x="0" y="394971"/>
                  </a:lnTo>
                  <a:lnTo>
                    <a:pt x="0" y="0"/>
                  </a:lnTo>
                  <a:close/>
                </a:path>
              </a:pathLst>
            </a:custGeom>
            <a:blipFill>
              <a:blip r:embed="rId4">
                <a:alphaModFix amt="30000"/>
              </a:blip>
              <a:stretch>
                <a:fillRect l="-258209" t="-390366" r="-481895" b="-231910"/>
              </a:stretch>
            </a:blipFill>
          </p:spPr>
        </p:sp>
        <p:sp>
          <p:nvSpPr>
            <p:cNvPr id="198" name="Freeform 198"/>
            <p:cNvSpPr/>
            <p:nvPr/>
          </p:nvSpPr>
          <p:spPr>
            <a:xfrm>
              <a:off x="3739244" y="2593493"/>
              <a:ext cx="2359764" cy="573826"/>
            </a:xfrm>
            <a:custGeom>
              <a:avLst/>
              <a:gdLst/>
              <a:ahLst/>
              <a:cxnLst/>
              <a:rect l="l" t="t" r="r" b="b"/>
              <a:pathLst>
                <a:path w="2359764" h="573826">
                  <a:moveTo>
                    <a:pt x="0" y="0"/>
                  </a:moveTo>
                  <a:lnTo>
                    <a:pt x="2359764" y="0"/>
                  </a:lnTo>
                  <a:lnTo>
                    <a:pt x="2359764" y="573826"/>
                  </a:lnTo>
                  <a:lnTo>
                    <a:pt x="0" y="573826"/>
                  </a:lnTo>
                  <a:lnTo>
                    <a:pt x="0" y="0"/>
                  </a:lnTo>
                  <a:close/>
                </a:path>
              </a:pathLst>
            </a:custGeom>
            <a:blipFill>
              <a:blip r:embed="rId4">
                <a:alphaModFix amt="30000"/>
              </a:blip>
              <a:stretch>
                <a:fillRect l="-40855" t="-363492" r="-96188" b="-33658"/>
              </a:stretch>
            </a:blipFill>
          </p:spPr>
        </p:sp>
      </p:grpSp>
      <p:grpSp>
        <p:nvGrpSpPr>
          <p:cNvPr id="199" name="Group 199"/>
          <p:cNvGrpSpPr/>
          <p:nvPr/>
        </p:nvGrpSpPr>
        <p:grpSpPr>
          <a:xfrm>
            <a:off x="7002742" y="5993771"/>
            <a:ext cx="4574256" cy="2375489"/>
            <a:chOff x="0" y="0"/>
            <a:chExt cx="6099008" cy="3167319"/>
          </a:xfrm>
        </p:grpSpPr>
        <p:sp>
          <p:nvSpPr>
            <p:cNvPr id="200" name="Freeform 200"/>
            <p:cNvSpPr/>
            <p:nvPr/>
          </p:nvSpPr>
          <p:spPr>
            <a:xfrm>
              <a:off x="12046" y="0"/>
              <a:ext cx="6086962" cy="1593204"/>
            </a:xfrm>
            <a:custGeom>
              <a:avLst/>
              <a:gdLst/>
              <a:ahLst/>
              <a:cxnLst/>
              <a:rect l="l" t="t" r="r" b="b"/>
              <a:pathLst>
                <a:path w="6086962" h="1593204">
                  <a:moveTo>
                    <a:pt x="0" y="0"/>
                  </a:moveTo>
                  <a:lnTo>
                    <a:pt x="6086962" y="0"/>
                  </a:lnTo>
                  <a:lnTo>
                    <a:pt x="6086962" y="1593204"/>
                  </a:lnTo>
                  <a:lnTo>
                    <a:pt x="0" y="1593204"/>
                  </a:lnTo>
                  <a:lnTo>
                    <a:pt x="0" y="0"/>
                  </a:lnTo>
                  <a:close/>
                </a:path>
              </a:pathLst>
            </a:custGeom>
            <a:blipFill>
              <a:blip r:embed="rId11">
                <a:alphaModFix amt="65999"/>
              </a:blip>
              <a:stretch>
                <a:fillRect l="-6895" t="-2065" b="-62828"/>
              </a:stretch>
            </a:blipFill>
          </p:spPr>
        </p:sp>
        <p:sp>
          <p:nvSpPr>
            <p:cNvPr id="201" name="Freeform 201"/>
            <p:cNvSpPr/>
            <p:nvPr/>
          </p:nvSpPr>
          <p:spPr>
            <a:xfrm>
              <a:off x="0" y="1625220"/>
              <a:ext cx="3459384" cy="355390"/>
            </a:xfrm>
            <a:custGeom>
              <a:avLst/>
              <a:gdLst/>
              <a:ahLst/>
              <a:cxnLst/>
              <a:rect l="l" t="t" r="r" b="b"/>
              <a:pathLst>
                <a:path w="3459384" h="355390">
                  <a:moveTo>
                    <a:pt x="0" y="0"/>
                  </a:moveTo>
                  <a:lnTo>
                    <a:pt x="3459384" y="0"/>
                  </a:lnTo>
                  <a:lnTo>
                    <a:pt x="3459384" y="355390"/>
                  </a:lnTo>
                  <a:lnTo>
                    <a:pt x="0" y="355390"/>
                  </a:lnTo>
                  <a:lnTo>
                    <a:pt x="0" y="0"/>
                  </a:lnTo>
                  <a:close/>
                </a:path>
              </a:pathLst>
            </a:custGeom>
            <a:blipFill>
              <a:blip r:embed="rId3">
                <a:alphaModFix amt="30000"/>
              </a:blip>
              <a:stretch>
                <a:fillRect t="-452861" r="-19949" b="-225532"/>
              </a:stretch>
            </a:blipFill>
          </p:spPr>
        </p:sp>
        <p:sp>
          <p:nvSpPr>
            <p:cNvPr id="202" name="Freeform 202"/>
            <p:cNvSpPr/>
            <p:nvPr/>
          </p:nvSpPr>
          <p:spPr>
            <a:xfrm>
              <a:off x="3459384" y="1625220"/>
              <a:ext cx="2627578" cy="355390"/>
            </a:xfrm>
            <a:custGeom>
              <a:avLst/>
              <a:gdLst/>
              <a:ahLst/>
              <a:cxnLst/>
              <a:rect l="l" t="t" r="r" b="b"/>
              <a:pathLst>
                <a:path w="2627578" h="355390">
                  <a:moveTo>
                    <a:pt x="0" y="0"/>
                  </a:moveTo>
                  <a:lnTo>
                    <a:pt x="2627578" y="0"/>
                  </a:lnTo>
                  <a:lnTo>
                    <a:pt x="2627578" y="355390"/>
                  </a:lnTo>
                  <a:lnTo>
                    <a:pt x="0" y="355390"/>
                  </a:lnTo>
                  <a:lnTo>
                    <a:pt x="0" y="0"/>
                  </a:lnTo>
                  <a:close/>
                </a:path>
              </a:pathLst>
            </a:custGeom>
            <a:blipFill>
              <a:blip r:embed="rId3">
                <a:alphaModFix amt="30000"/>
              </a:blip>
              <a:stretch>
                <a:fillRect l="-2917" t="-507261" r="-47642" b="-134853"/>
              </a:stretch>
            </a:blipFill>
          </p:spPr>
        </p:sp>
        <p:sp>
          <p:nvSpPr>
            <p:cNvPr id="203" name="Freeform 203"/>
            <p:cNvSpPr/>
            <p:nvPr/>
          </p:nvSpPr>
          <p:spPr>
            <a:xfrm>
              <a:off x="1601933" y="1964091"/>
              <a:ext cx="1948874" cy="258007"/>
            </a:xfrm>
            <a:custGeom>
              <a:avLst/>
              <a:gdLst/>
              <a:ahLst/>
              <a:cxnLst/>
              <a:rect l="l" t="t" r="r" b="b"/>
              <a:pathLst>
                <a:path w="1948874" h="258007">
                  <a:moveTo>
                    <a:pt x="0" y="0"/>
                  </a:moveTo>
                  <a:lnTo>
                    <a:pt x="1948873" y="0"/>
                  </a:lnTo>
                  <a:lnTo>
                    <a:pt x="1948873" y="258007"/>
                  </a:lnTo>
                  <a:lnTo>
                    <a:pt x="0" y="258007"/>
                  </a:lnTo>
                  <a:lnTo>
                    <a:pt x="0" y="0"/>
                  </a:lnTo>
                  <a:close/>
                </a:path>
              </a:pathLst>
            </a:custGeom>
            <a:blipFill>
              <a:blip r:embed="rId4">
                <a:alphaModFix amt="30000"/>
              </a:blip>
              <a:stretch>
                <a:fillRect l="-48157" t="-295452" r="-138863" b="-710245"/>
              </a:stretch>
            </a:blipFill>
          </p:spPr>
        </p:sp>
        <p:sp>
          <p:nvSpPr>
            <p:cNvPr id="204" name="Freeform 204"/>
            <p:cNvSpPr/>
            <p:nvPr/>
          </p:nvSpPr>
          <p:spPr>
            <a:xfrm>
              <a:off x="3531514" y="1952303"/>
              <a:ext cx="1889617" cy="258007"/>
            </a:xfrm>
            <a:custGeom>
              <a:avLst/>
              <a:gdLst/>
              <a:ahLst/>
              <a:cxnLst/>
              <a:rect l="l" t="t" r="r" b="b"/>
              <a:pathLst>
                <a:path w="1889617" h="258007">
                  <a:moveTo>
                    <a:pt x="0" y="0"/>
                  </a:moveTo>
                  <a:lnTo>
                    <a:pt x="1889617" y="0"/>
                  </a:lnTo>
                  <a:lnTo>
                    <a:pt x="1889617" y="258007"/>
                  </a:lnTo>
                  <a:lnTo>
                    <a:pt x="0" y="258007"/>
                  </a:lnTo>
                  <a:lnTo>
                    <a:pt x="0" y="0"/>
                  </a:lnTo>
                  <a:close/>
                </a:path>
              </a:pathLst>
            </a:custGeom>
            <a:blipFill>
              <a:blip r:embed="rId4">
                <a:alphaModFix amt="30000"/>
              </a:blip>
              <a:stretch>
                <a:fillRect l="-51935" t="-295452" r="-144086" b="-710245"/>
              </a:stretch>
            </a:blipFill>
          </p:spPr>
        </p:sp>
        <p:sp>
          <p:nvSpPr>
            <p:cNvPr id="205" name="Freeform 205"/>
            <p:cNvSpPr/>
            <p:nvPr/>
          </p:nvSpPr>
          <p:spPr>
            <a:xfrm>
              <a:off x="12046" y="1964091"/>
              <a:ext cx="1589887" cy="258007"/>
            </a:xfrm>
            <a:custGeom>
              <a:avLst/>
              <a:gdLst/>
              <a:ahLst/>
              <a:cxnLst/>
              <a:rect l="l" t="t" r="r" b="b"/>
              <a:pathLst>
                <a:path w="1589887" h="258007">
                  <a:moveTo>
                    <a:pt x="0" y="0"/>
                  </a:moveTo>
                  <a:lnTo>
                    <a:pt x="1589887" y="0"/>
                  </a:lnTo>
                  <a:lnTo>
                    <a:pt x="1589887" y="258007"/>
                  </a:lnTo>
                  <a:lnTo>
                    <a:pt x="0" y="258007"/>
                  </a:lnTo>
                  <a:lnTo>
                    <a:pt x="0" y="0"/>
                  </a:lnTo>
                  <a:close/>
                </a:path>
              </a:pathLst>
            </a:custGeom>
            <a:blipFill>
              <a:blip r:embed="rId4">
                <a:alphaModFix amt="30000"/>
              </a:blip>
              <a:stretch>
                <a:fillRect l="-78394" t="-295452" r="-173434" b="-710245"/>
              </a:stretch>
            </a:blipFill>
          </p:spPr>
        </p:sp>
        <p:sp>
          <p:nvSpPr>
            <p:cNvPr id="206" name="Freeform 206"/>
            <p:cNvSpPr/>
            <p:nvPr/>
          </p:nvSpPr>
          <p:spPr>
            <a:xfrm>
              <a:off x="5421131" y="1964091"/>
              <a:ext cx="665832" cy="258007"/>
            </a:xfrm>
            <a:custGeom>
              <a:avLst/>
              <a:gdLst/>
              <a:ahLst/>
              <a:cxnLst/>
              <a:rect l="l" t="t" r="r" b="b"/>
              <a:pathLst>
                <a:path w="665832" h="258007">
                  <a:moveTo>
                    <a:pt x="0" y="0"/>
                  </a:moveTo>
                  <a:lnTo>
                    <a:pt x="665831" y="0"/>
                  </a:lnTo>
                  <a:lnTo>
                    <a:pt x="665831" y="258007"/>
                  </a:lnTo>
                  <a:lnTo>
                    <a:pt x="0" y="258007"/>
                  </a:lnTo>
                  <a:lnTo>
                    <a:pt x="0" y="0"/>
                  </a:lnTo>
                  <a:close/>
                </a:path>
              </a:pathLst>
            </a:custGeom>
            <a:blipFill>
              <a:blip r:embed="rId4">
                <a:alphaModFix amt="30000"/>
              </a:blip>
              <a:stretch>
                <a:fillRect l="-148192" t="-295452" r="-591912" b="-710245"/>
              </a:stretch>
            </a:blipFill>
          </p:spPr>
        </p:sp>
        <p:sp>
          <p:nvSpPr>
            <p:cNvPr id="207" name="Freeform 207"/>
            <p:cNvSpPr/>
            <p:nvPr/>
          </p:nvSpPr>
          <p:spPr>
            <a:xfrm>
              <a:off x="12046" y="2593493"/>
              <a:ext cx="3727199" cy="570103"/>
            </a:xfrm>
            <a:custGeom>
              <a:avLst/>
              <a:gdLst/>
              <a:ahLst/>
              <a:cxnLst/>
              <a:rect l="l" t="t" r="r" b="b"/>
              <a:pathLst>
                <a:path w="3727199" h="570103">
                  <a:moveTo>
                    <a:pt x="0" y="0"/>
                  </a:moveTo>
                  <a:lnTo>
                    <a:pt x="3727198" y="0"/>
                  </a:lnTo>
                  <a:lnTo>
                    <a:pt x="3727198" y="570103"/>
                  </a:lnTo>
                  <a:lnTo>
                    <a:pt x="0" y="570103"/>
                  </a:lnTo>
                  <a:lnTo>
                    <a:pt x="0" y="0"/>
                  </a:lnTo>
                  <a:close/>
                </a:path>
              </a:pathLst>
            </a:custGeom>
            <a:blipFill>
              <a:blip r:embed="rId4">
                <a:alphaModFix amt="30000"/>
              </a:blip>
              <a:stretch>
                <a:fillRect l="-25866" t="-368468" r="-24211" b="-31928"/>
              </a:stretch>
            </a:blipFill>
          </p:spPr>
        </p:sp>
        <p:sp>
          <p:nvSpPr>
            <p:cNvPr id="208" name="Freeform 208"/>
            <p:cNvSpPr/>
            <p:nvPr/>
          </p:nvSpPr>
          <p:spPr>
            <a:xfrm>
              <a:off x="12046" y="2222098"/>
              <a:ext cx="2704542" cy="383183"/>
            </a:xfrm>
            <a:custGeom>
              <a:avLst/>
              <a:gdLst/>
              <a:ahLst/>
              <a:cxnLst/>
              <a:rect l="l" t="t" r="r" b="b"/>
              <a:pathLst>
                <a:path w="2704542" h="383183">
                  <a:moveTo>
                    <a:pt x="0" y="0"/>
                  </a:moveTo>
                  <a:lnTo>
                    <a:pt x="2704542" y="0"/>
                  </a:lnTo>
                  <a:lnTo>
                    <a:pt x="2704542" y="383183"/>
                  </a:lnTo>
                  <a:lnTo>
                    <a:pt x="0" y="383183"/>
                  </a:lnTo>
                  <a:lnTo>
                    <a:pt x="0" y="0"/>
                  </a:lnTo>
                  <a:close/>
                </a:path>
              </a:pathLst>
            </a:custGeom>
            <a:blipFill>
              <a:blip r:embed="rId4">
                <a:alphaModFix amt="30000"/>
              </a:blip>
              <a:stretch>
                <a:fillRect l="-39610" t="-399298" r="-67215" b="-245197"/>
              </a:stretch>
            </a:blipFill>
          </p:spPr>
        </p:sp>
        <p:sp>
          <p:nvSpPr>
            <p:cNvPr id="209" name="Freeform 209"/>
            <p:cNvSpPr/>
            <p:nvPr/>
          </p:nvSpPr>
          <p:spPr>
            <a:xfrm>
              <a:off x="2716588" y="2222098"/>
              <a:ext cx="2704542" cy="371395"/>
            </a:xfrm>
            <a:custGeom>
              <a:avLst/>
              <a:gdLst/>
              <a:ahLst/>
              <a:cxnLst/>
              <a:rect l="l" t="t" r="r" b="b"/>
              <a:pathLst>
                <a:path w="2704542" h="371395">
                  <a:moveTo>
                    <a:pt x="0" y="0"/>
                  </a:moveTo>
                  <a:lnTo>
                    <a:pt x="2704543" y="0"/>
                  </a:lnTo>
                  <a:lnTo>
                    <a:pt x="2704543" y="371395"/>
                  </a:lnTo>
                  <a:lnTo>
                    <a:pt x="0" y="371395"/>
                  </a:lnTo>
                  <a:lnTo>
                    <a:pt x="0" y="0"/>
                  </a:lnTo>
                  <a:close/>
                </a:path>
              </a:pathLst>
            </a:custGeom>
            <a:blipFill>
              <a:blip r:embed="rId4">
                <a:alphaModFix amt="30000"/>
              </a:blip>
              <a:stretch>
                <a:fillRect l="-39610" t="-415145" r="-67215" b="-252979"/>
              </a:stretch>
            </a:blipFill>
          </p:spPr>
        </p:sp>
        <p:sp>
          <p:nvSpPr>
            <p:cNvPr id="210" name="Freeform 210"/>
            <p:cNvSpPr/>
            <p:nvPr/>
          </p:nvSpPr>
          <p:spPr>
            <a:xfrm>
              <a:off x="5421131" y="2210310"/>
              <a:ext cx="665832" cy="394970"/>
            </a:xfrm>
            <a:custGeom>
              <a:avLst/>
              <a:gdLst/>
              <a:ahLst/>
              <a:cxnLst/>
              <a:rect l="l" t="t" r="r" b="b"/>
              <a:pathLst>
                <a:path w="665832" h="394970">
                  <a:moveTo>
                    <a:pt x="0" y="0"/>
                  </a:moveTo>
                  <a:lnTo>
                    <a:pt x="665831" y="0"/>
                  </a:lnTo>
                  <a:lnTo>
                    <a:pt x="665831" y="394971"/>
                  </a:lnTo>
                  <a:lnTo>
                    <a:pt x="0" y="394971"/>
                  </a:lnTo>
                  <a:lnTo>
                    <a:pt x="0" y="0"/>
                  </a:lnTo>
                  <a:close/>
                </a:path>
              </a:pathLst>
            </a:custGeom>
            <a:blipFill>
              <a:blip r:embed="rId4">
                <a:alphaModFix amt="30000"/>
              </a:blip>
              <a:stretch>
                <a:fillRect l="-258209" t="-390366" r="-481895" b="-231910"/>
              </a:stretch>
            </a:blipFill>
          </p:spPr>
        </p:sp>
        <p:sp>
          <p:nvSpPr>
            <p:cNvPr id="211" name="Freeform 211"/>
            <p:cNvSpPr/>
            <p:nvPr/>
          </p:nvSpPr>
          <p:spPr>
            <a:xfrm>
              <a:off x="3739244" y="2593493"/>
              <a:ext cx="2359764" cy="573826"/>
            </a:xfrm>
            <a:custGeom>
              <a:avLst/>
              <a:gdLst/>
              <a:ahLst/>
              <a:cxnLst/>
              <a:rect l="l" t="t" r="r" b="b"/>
              <a:pathLst>
                <a:path w="2359764" h="573826">
                  <a:moveTo>
                    <a:pt x="0" y="0"/>
                  </a:moveTo>
                  <a:lnTo>
                    <a:pt x="2359764" y="0"/>
                  </a:lnTo>
                  <a:lnTo>
                    <a:pt x="2359764" y="573826"/>
                  </a:lnTo>
                  <a:lnTo>
                    <a:pt x="0" y="573826"/>
                  </a:lnTo>
                  <a:lnTo>
                    <a:pt x="0" y="0"/>
                  </a:lnTo>
                  <a:close/>
                </a:path>
              </a:pathLst>
            </a:custGeom>
            <a:blipFill>
              <a:blip r:embed="rId4">
                <a:alphaModFix amt="30000"/>
              </a:blip>
              <a:stretch>
                <a:fillRect l="-40855" t="-363492" r="-96188" b="-33658"/>
              </a:stretch>
            </a:blipFill>
          </p:spPr>
        </p:sp>
      </p:grpSp>
      <p:grpSp>
        <p:nvGrpSpPr>
          <p:cNvPr id="212" name="Group 212"/>
          <p:cNvGrpSpPr/>
          <p:nvPr/>
        </p:nvGrpSpPr>
        <p:grpSpPr>
          <a:xfrm>
            <a:off x="7005994" y="5993771"/>
            <a:ext cx="4574256" cy="2375489"/>
            <a:chOff x="0" y="0"/>
            <a:chExt cx="6099008" cy="3167319"/>
          </a:xfrm>
        </p:grpSpPr>
        <p:sp>
          <p:nvSpPr>
            <p:cNvPr id="213" name="Freeform 213"/>
            <p:cNvSpPr/>
            <p:nvPr/>
          </p:nvSpPr>
          <p:spPr>
            <a:xfrm>
              <a:off x="12046" y="0"/>
              <a:ext cx="6086962" cy="1593204"/>
            </a:xfrm>
            <a:custGeom>
              <a:avLst/>
              <a:gdLst/>
              <a:ahLst/>
              <a:cxnLst/>
              <a:rect l="l" t="t" r="r" b="b"/>
              <a:pathLst>
                <a:path w="6086962" h="1593204">
                  <a:moveTo>
                    <a:pt x="0" y="0"/>
                  </a:moveTo>
                  <a:lnTo>
                    <a:pt x="6086962" y="0"/>
                  </a:lnTo>
                  <a:lnTo>
                    <a:pt x="6086962" y="1593204"/>
                  </a:lnTo>
                  <a:lnTo>
                    <a:pt x="0" y="1593204"/>
                  </a:lnTo>
                  <a:lnTo>
                    <a:pt x="0" y="0"/>
                  </a:lnTo>
                  <a:close/>
                </a:path>
              </a:pathLst>
            </a:custGeom>
            <a:blipFill>
              <a:blip r:embed="rId11">
                <a:alphaModFix amt="65999"/>
              </a:blip>
              <a:stretch>
                <a:fillRect l="-6895" t="-2065" b="-62828"/>
              </a:stretch>
            </a:blipFill>
          </p:spPr>
        </p:sp>
        <p:sp>
          <p:nvSpPr>
            <p:cNvPr id="214" name="Freeform 214"/>
            <p:cNvSpPr/>
            <p:nvPr/>
          </p:nvSpPr>
          <p:spPr>
            <a:xfrm>
              <a:off x="0" y="1625220"/>
              <a:ext cx="3459384" cy="355390"/>
            </a:xfrm>
            <a:custGeom>
              <a:avLst/>
              <a:gdLst/>
              <a:ahLst/>
              <a:cxnLst/>
              <a:rect l="l" t="t" r="r" b="b"/>
              <a:pathLst>
                <a:path w="3459384" h="355390">
                  <a:moveTo>
                    <a:pt x="0" y="0"/>
                  </a:moveTo>
                  <a:lnTo>
                    <a:pt x="3459384" y="0"/>
                  </a:lnTo>
                  <a:lnTo>
                    <a:pt x="3459384" y="355390"/>
                  </a:lnTo>
                  <a:lnTo>
                    <a:pt x="0" y="355390"/>
                  </a:lnTo>
                  <a:lnTo>
                    <a:pt x="0" y="0"/>
                  </a:lnTo>
                  <a:close/>
                </a:path>
              </a:pathLst>
            </a:custGeom>
            <a:blipFill>
              <a:blip r:embed="rId3">
                <a:alphaModFix amt="30000"/>
              </a:blip>
              <a:stretch>
                <a:fillRect t="-452861" r="-19949" b="-225532"/>
              </a:stretch>
            </a:blipFill>
          </p:spPr>
        </p:sp>
        <p:sp>
          <p:nvSpPr>
            <p:cNvPr id="215" name="Freeform 215"/>
            <p:cNvSpPr/>
            <p:nvPr/>
          </p:nvSpPr>
          <p:spPr>
            <a:xfrm>
              <a:off x="3459384" y="1625220"/>
              <a:ext cx="2627578" cy="355390"/>
            </a:xfrm>
            <a:custGeom>
              <a:avLst/>
              <a:gdLst/>
              <a:ahLst/>
              <a:cxnLst/>
              <a:rect l="l" t="t" r="r" b="b"/>
              <a:pathLst>
                <a:path w="2627578" h="355390">
                  <a:moveTo>
                    <a:pt x="0" y="0"/>
                  </a:moveTo>
                  <a:lnTo>
                    <a:pt x="2627578" y="0"/>
                  </a:lnTo>
                  <a:lnTo>
                    <a:pt x="2627578" y="355390"/>
                  </a:lnTo>
                  <a:lnTo>
                    <a:pt x="0" y="355390"/>
                  </a:lnTo>
                  <a:lnTo>
                    <a:pt x="0" y="0"/>
                  </a:lnTo>
                  <a:close/>
                </a:path>
              </a:pathLst>
            </a:custGeom>
            <a:blipFill>
              <a:blip r:embed="rId3">
                <a:alphaModFix amt="30000"/>
              </a:blip>
              <a:stretch>
                <a:fillRect l="-2917" t="-507261" r="-47642" b="-134853"/>
              </a:stretch>
            </a:blipFill>
          </p:spPr>
        </p:sp>
        <p:sp>
          <p:nvSpPr>
            <p:cNvPr id="216" name="Freeform 216"/>
            <p:cNvSpPr/>
            <p:nvPr/>
          </p:nvSpPr>
          <p:spPr>
            <a:xfrm>
              <a:off x="1601933" y="1964091"/>
              <a:ext cx="1948874" cy="258007"/>
            </a:xfrm>
            <a:custGeom>
              <a:avLst/>
              <a:gdLst/>
              <a:ahLst/>
              <a:cxnLst/>
              <a:rect l="l" t="t" r="r" b="b"/>
              <a:pathLst>
                <a:path w="1948874" h="258007">
                  <a:moveTo>
                    <a:pt x="0" y="0"/>
                  </a:moveTo>
                  <a:lnTo>
                    <a:pt x="1948873" y="0"/>
                  </a:lnTo>
                  <a:lnTo>
                    <a:pt x="1948873" y="258007"/>
                  </a:lnTo>
                  <a:lnTo>
                    <a:pt x="0" y="258007"/>
                  </a:lnTo>
                  <a:lnTo>
                    <a:pt x="0" y="0"/>
                  </a:lnTo>
                  <a:close/>
                </a:path>
              </a:pathLst>
            </a:custGeom>
            <a:blipFill>
              <a:blip r:embed="rId4">
                <a:alphaModFix amt="30000"/>
              </a:blip>
              <a:stretch>
                <a:fillRect l="-48157" t="-295452" r="-138863" b="-710245"/>
              </a:stretch>
            </a:blipFill>
          </p:spPr>
        </p:sp>
        <p:sp>
          <p:nvSpPr>
            <p:cNvPr id="217" name="Freeform 217"/>
            <p:cNvSpPr/>
            <p:nvPr/>
          </p:nvSpPr>
          <p:spPr>
            <a:xfrm>
              <a:off x="3531514" y="1952303"/>
              <a:ext cx="1889617" cy="258007"/>
            </a:xfrm>
            <a:custGeom>
              <a:avLst/>
              <a:gdLst/>
              <a:ahLst/>
              <a:cxnLst/>
              <a:rect l="l" t="t" r="r" b="b"/>
              <a:pathLst>
                <a:path w="1889617" h="258007">
                  <a:moveTo>
                    <a:pt x="0" y="0"/>
                  </a:moveTo>
                  <a:lnTo>
                    <a:pt x="1889617" y="0"/>
                  </a:lnTo>
                  <a:lnTo>
                    <a:pt x="1889617" y="258007"/>
                  </a:lnTo>
                  <a:lnTo>
                    <a:pt x="0" y="258007"/>
                  </a:lnTo>
                  <a:lnTo>
                    <a:pt x="0" y="0"/>
                  </a:lnTo>
                  <a:close/>
                </a:path>
              </a:pathLst>
            </a:custGeom>
            <a:blipFill>
              <a:blip r:embed="rId4">
                <a:alphaModFix amt="30000"/>
              </a:blip>
              <a:stretch>
                <a:fillRect l="-51935" t="-295452" r="-144086" b="-710245"/>
              </a:stretch>
            </a:blipFill>
          </p:spPr>
        </p:sp>
        <p:sp>
          <p:nvSpPr>
            <p:cNvPr id="218" name="Freeform 218"/>
            <p:cNvSpPr/>
            <p:nvPr/>
          </p:nvSpPr>
          <p:spPr>
            <a:xfrm>
              <a:off x="12046" y="1964091"/>
              <a:ext cx="1589887" cy="258007"/>
            </a:xfrm>
            <a:custGeom>
              <a:avLst/>
              <a:gdLst/>
              <a:ahLst/>
              <a:cxnLst/>
              <a:rect l="l" t="t" r="r" b="b"/>
              <a:pathLst>
                <a:path w="1589887" h="258007">
                  <a:moveTo>
                    <a:pt x="0" y="0"/>
                  </a:moveTo>
                  <a:lnTo>
                    <a:pt x="1589887" y="0"/>
                  </a:lnTo>
                  <a:lnTo>
                    <a:pt x="1589887" y="258007"/>
                  </a:lnTo>
                  <a:lnTo>
                    <a:pt x="0" y="258007"/>
                  </a:lnTo>
                  <a:lnTo>
                    <a:pt x="0" y="0"/>
                  </a:lnTo>
                  <a:close/>
                </a:path>
              </a:pathLst>
            </a:custGeom>
            <a:blipFill>
              <a:blip r:embed="rId4">
                <a:alphaModFix amt="30000"/>
              </a:blip>
              <a:stretch>
                <a:fillRect l="-78394" t="-295452" r="-173434" b="-710245"/>
              </a:stretch>
            </a:blipFill>
          </p:spPr>
        </p:sp>
        <p:sp>
          <p:nvSpPr>
            <p:cNvPr id="219" name="Freeform 219"/>
            <p:cNvSpPr/>
            <p:nvPr/>
          </p:nvSpPr>
          <p:spPr>
            <a:xfrm>
              <a:off x="5421131" y="1964091"/>
              <a:ext cx="665832" cy="258007"/>
            </a:xfrm>
            <a:custGeom>
              <a:avLst/>
              <a:gdLst/>
              <a:ahLst/>
              <a:cxnLst/>
              <a:rect l="l" t="t" r="r" b="b"/>
              <a:pathLst>
                <a:path w="665832" h="258007">
                  <a:moveTo>
                    <a:pt x="0" y="0"/>
                  </a:moveTo>
                  <a:lnTo>
                    <a:pt x="665831" y="0"/>
                  </a:lnTo>
                  <a:lnTo>
                    <a:pt x="665831" y="258007"/>
                  </a:lnTo>
                  <a:lnTo>
                    <a:pt x="0" y="258007"/>
                  </a:lnTo>
                  <a:lnTo>
                    <a:pt x="0" y="0"/>
                  </a:lnTo>
                  <a:close/>
                </a:path>
              </a:pathLst>
            </a:custGeom>
            <a:blipFill>
              <a:blip r:embed="rId4">
                <a:alphaModFix amt="30000"/>
              </a:blip>
              <a:stretch>
                <a:fillRect l="-148192" t="-295452" r="-591912" b="-710245"/>
              </a:stretch>
            </a:blipFill>
          </p:spPr>
        </p:sp>
        <p:sp>
          <p:nvSpPr>
            <p:cNvPr id="220" name="Freeform 220"/>
            <p:cNvSpPr/>
            <p:nvPr/>
          </p:nvSpPr>
          <p:spPr>
            <a:xfrm>
              <a:off x="12046" y="2593493"/>
              <a:ext cx="3727199" cy="570103"/>
            </a:xfrm>
            <a:custGeom>
              <a:avLst/>
              <a:gdLst/>
              <a:ahLst/>
              <a:cxnLst/>
              <a:rect l="l" t="t" r="r" b="b"/>
              <a:pathLst>
                <a:path w="3727199" h="570103">
                  <a:moveTo>
                    <a:pt x="0" y="0"/>
                  </a:moveTo>
                  <a:lnTo>
                    <a:pt x="3727198" y="0"/>
                  </a:lnTo>
                  <a:lnTo>
                    <a:pt x="3727198" y="570103"/>
                  </a:lnTo>
                  <a:lnTo>
                    <a:pt x="0" y="570103"/>
                  </a:lnTo>
                  <a:lnTo>
                    <a:pt x="0" y="0"/>
                  </a:lnTo>
                  <a:close/>
                </a:path>
              </a:pathLst>
            </a:custGeom>
            <a:blipFill>
              <a:blip r:embed="rId4">
                <a:alphaModFix amt="30000"/>
              </a:blip>
              <a:stretch>
                <a:fillRect l="-25866" t="-368468" r="-24211" b="-31928"/>
              </a:stretch>
            </a:blipFill>
          </p:spPr>
        </p:sp>
        <p:sp>
          <p:nvSpPr>
            <p:cNvPr id="221" name="Freeform 221"/>
            <p:cNvSpPr/>
            <p:nvPr/>
          </p:nvSpPr>
          <p:spPr>
            <a:xfrm>
              <a:off x="12046" y="2222098"/>
              <a:ext cx="2704542" cy="383183"/>
            </a:xfrm>
            <a:custGeom>
              <a:avLst/>
              <a:gdLst/>
              <a:ahLst/>
              <a:cxnLst/>
              <a:rect l="l" t="t" r="r" b="b"/>
              <a:pathLst>
                <a:path w="2704542" h="383183">
                  <a:moveTo>
                    <a:pt x="0" y="0"/>
                  </a:moveTo>
                  <a:lnTo>
                    <a:pt x="2704542" y="0"/>
                  </a:lnTo>
                  <a:lnTo>
                    <a:pt x="2704542" y="383183"/>
                  </a:lnTo>
                  <a:lnTo>
                    <a:pt x="0" y="383183"/>
                  </a:lnTo>
                  <a:lnTo>
                    <a:pt x="0" y="0"/>
                  </a:lnTo>
                  <a:close/>
                </a:path>
              </a:pathLst>
            </a:custGeom>
            <a:blipFill>
              <a:blip r:embed="rId4">
                <a:alphaModFix amt="30000"/>
              </a:blip>
              <a:stretch>
                <a:fillRect l="-39610" t="-399298" r="-67215" b="-245197"/>
              </a:stretch>
            </a:blipFill>
          </p:spPr>
        </p:sp>
        <p:sp>
          <p:nvSpPr>
            <p:cNvPr id="222" name="Freeform 222"/>
            <p:cNvSpPr/>
            <p:nvPr/>
          </p:nvSpPr>
          <p:spPr>
            <a:xfrm>
              <a:off x="2716588" y="2222098"/>
              <a:ext cx="2704542" cy="371395"/>
            </a:xfrm>
            <a:custGeom>
              <a:avLst/>
              <a:gdLst/>
              <a:ahLst/>
              <a:cxnLst/>
              <a:rect l="l" t="t" r="r" b="b"/>
              <a:pathLst>
                <a:path w="2704542" h="371395">
                  <a:moveTo>
                    <a:pt x="0" y="0"/>
                  </a:moveTo>
                  <a:lnTo>
                    <a:pt x="2704543" y="0"/>
                  </a:lnTo>
                  <a:lnTo>
                    <a:pt x="2704543" y="371395"/>
                  </a:lnTo>
                  <a:lnTo>
                    <a:pt x="0" y="371395"/>
                  </a:lnTo>
                  <a:lnTo>
                    <a:pt x="0" y="0"/>
                  </a:lnTo>
                  <a:close/>
                </a:path>
              </a:pathLst>
            </a:custGeom>
            <a:blipFill>
              <a:blip r:embed="rId4">
                <a:alphaModFix amt="30000"/>
              </a:blip>
              <a:stretch>
                <a:fillRect l="-39610" t="-415145" r="-67215" b="-252979"/>
              </a:stretch>
            </a:blipFill>
          </p:spPr>
        </p:sp>
        <p:sp>
          <p:nvSpPr>
            <p:cNvPr id="223" name="Freeform 223"/>
            <p:cNvSpPr/>
            <p:nvPr/>
          </p:nvSpPr>
          <p:spPr>
            <a:xfrm>
              <a:off x="5421131" y="2210310"/>
              <a:ext cx="665832" cy="394970"/>
            </a:xfrm>
            <a:custGeom>
              <a:avLst/>
              <a:gdLst/>
              <a:ahLst/>
              <a:cxnLst/>
              <a:rect l="l" t="t" r="r" b="b"/>
              <a:pathLst>
                <a:path w="665832" h="394970">
                  <a:moveTo>
                    <a:pt x="0" y="0"/>
                  </a:moveTo>
                  <a:lnTo>
                    <a:pt x="665831" y="0"/>
                  </a:lnTo>
                  <a:lnTo>
                    <a:pt x="665831" y="394971"/>
                  </a:lnTo>
                  <a:lnTo>
                    <a:pt x="0" y="394971"/>
                  </a:lnTo>
                  <a:lnTo>
                    <a:pt x="0" y="0"/>
                  </a:lnTo>
                  <a:close/>
                </a:path>
              </a:pathLst>
            </a:custGeom>
            <a:blipFill>
              <a:blip r:embed="rId4">
                <a:alphaModFix amt="30000"/>
              </a:blip>
              <a:stretch>
                <a:fillRect l="-258209" t="-390366" r="-481895" b="-231910"/>
              </a:stretch>
            </a:blipFill>
          </p:spPr>
        </p:sp>
        <p:sp>
          <p:nvSpPr>
            <p:cNvPr id="224" name="Freeform 224"/>
            <p:cNvSpPr/>
            <p:nvPr/>
          </p:nvSpPr>
          <p:spPr>
            <a:xfrm>
              <a:off x="3739244" y="2593493"/>
              <a:ext cx="2359764" cy="573826"/>
            </a:xfrm>
            <a:custGeom>
              <a:avLst/>
              <a:gdLst/>
              <a:ahLst/>
              <a:cxnLst/>
              <a:rect l="l" t="t" r="r" b="b"/>
              <a:pathLst>
                <a:path w="2359764" h="573826">
                  <a:moveTo>
                    <a:pt x="0" y="0"/>
                  </a:moveTo>
                  <a:lnTo>
                    <a:pt x="2359764" y="0"/>
                  </a:lnTo>
                  <a:lnTo>
                    <a:pt x="2359764" y="573826"/>
                  </a:lnTo>
                  <a:lnTo>
                    <a:pt x="0" y="573826"/>
                  </a:lnTo>
                  <a:lnTo>
                    <a:pt x="0" y="0"/>
                  </a:lnTo>
                  <a:close/>
                </a:path>
              </a:pathLst>
            </a:custGeom>
            <a:blipFill>
              <a:blip r:embed="rId4">
                <a:alphaModFix amt="30000"/>
              </a:blip>
              <a:stretch>
                <a:fillRect l="-40855" t="-363492" r="-96188" b="-33658"/>
              </a:stretch>
            </a:blipFill>
          </p:spPr>
        </p:sp>
      </p:grpSp>
      <p:grpSp>
        <p:nvGrpSpPr>
          <p:cNvPr id="225" name="Group 225"/>
          <p:cNvGrpSpPr/>
          <p:nvPr/>
        </p:nvGrpSpPr>
        <p:grpSpPr>
          <a:xfrm>
            <a:off x="7009247" y="5993771"/>
            <a:ext cx="4574256" cy="2375489"/>
            <a:chOff x="0" y="0"/>
            <a:chExt cx="6099008" cy="3167319"/>
          </a:xfrm>
        </p:grpSpPr>
        <p:sp>
          <p:nvSpPr>
            <p:cNvPr id="226" name="Freeform 226"/>
            <p:cNvSpPr/>
            <p:nvPr/>
          </p:nvSpPr>
          <p:spPr>
            <a:xfrm>
              <a:off x="12046" y="0"/>
              <a:ext cx="6086962" cy="1593204"/>
            </a:xfrm>
            <a:custGeom>
              <a:avLst/>
              <a:gdLst/>
              <a:ahLst/>
              <a:cxnLst/>
              <a:rect l="l" t="t" r="r" b="b"/>
              <a:pathLst>
                <a:path w="6086962" h="1593204">
                  <a:moveTo>
                    <a:pt x="0" y="0"/>
                  </a:moveTo>
                  <a:lnTo>
                    <a:pt x="6086962" y="0"/>
                  </a:lnTo>
                  <a:lnTo>
                    <a:pt x="6086962" y="1593204"/>
                  </a:lnTo>
                  <a:lnTo>
                    <a:pt x="0" y="1593204"/>
                  </a:lnTo>
                  <a:lnTo>
                    <a:pt x="0" y="0"/>
                  </a:lnTo>
                  <a:close/>
                </a:path>
              </a:pathLst>
            </a:custGeom>
            <a:blipFill>
              <a:blip r:embed="rId11">
                <a:alphaModFix amt="65999"/>
              </a:blip>
              <a:stretch>
                <a:fillRect l="-6895" t="-2065" b="-62828"/>
              </a:stretch>
            </a:blipFill>
          </p:spPr>
        </p:sp>
        <p:sp>
          <p:nvSpPr>
            <p:cNvPr id="227" name="Freeform 227"/>
            <p:cNvSpPr/>
            <p:nvPr/>
          </p:nvSpPr>
          <p:spPr>
            <a:xfrm>
              <a:off x="0" y="1625220"/>
              <a:ext cx="3459384" cy="355390"/>
            </a:xfrm>
            <a:custGeom>
              <a:avLst/>
              <a:gdLst/>
              <a:ahLst/>
              <a:cxnLst/>
              <a:rect l="l" t="t" r="r" b="b"/>
              <a:pathLst>
                <a:path w="3459384" h="355390">
                  <a:moveTo>
                    <a:pt x="0" y="0"/>
                  </a:moveTo>
                  <a:lnTo>
                    <a:pt x="3459384" y="0"/>
                  </a:lnTo>
                  <a:lnTo>
                    <a:pt x="3459384" y="355390"/>
                  </a:lnTo>
                  <a:lnTo>
                    <a:pt x="0" y="355390"/>
                  </a:lnTo>
                  <a:lnTo>
                    <a:pt x="0" y="0"/>
                  </a:lnTo>
                  <a:close/>
                </a:path>
              </a:pathLst>
            </a:custGeom>
            <a:blipFill>
              <a:blip r:embed="rId3">
                <a:alphaModFix amt="30000"/>
              </a:blip>
              <a:stretch>
                <a:fillRect t="-452861" r="-19949" b="-225532"/>
              </a:stretch>
            </a:blipFill>
          </p:spPr>
        </p:sp>
        <p:sp>
          <p:nvSpPr>
            <p:cNvPr id="228" name="Freeform 228"/>
            <p:cNvSpPr/>
            <p:nvPr/>
          </p:nvSpPr>
          <p:spPr>
            <a:xfrm>
              <a:off x="3459384" y="1625220"/>
              <a:ext cx="2627578" cy="355390"/>
            </a:xfrm>
            <a:custGeom>
              <a:avLst/>
              <a:gdLst/>
              <a:ahLst/>
              <a:cxnLst/>
              <a:rect l="l" t="t" r="r" b="b"/>
              <a:pathLst>
                <a:path w="2627578" h="355390">
                  <a:moveTo>
                    <a:pt x="0" y="0"/>
                  </a:moveTo>
                  <a:lnTo>
                    <a:pt x="2627578" y="0"/>
                  </a:lnTo>
                  <a:lnTo>
                    <a:pt x="2627578" y="355390"/>
                  </a:lnTo>
                  <a:lnTo>
                    <a:pt x="0" y="355390"/>
                  </a:lnTo>
                  <a:lnTo>
                    <a:pt x="0" y="0"/>
                  </a:lnTo>
                  <a:close/>
                </a:path>
              </a:pathLst>
            </a:custGeom>
            <a:blipFill>
              <a:blip r:embed="rId3">
                <a:alphaModFix amt="30000"/>
              </a:blip>
              <a:stretch>
                <a:fillRect l="-2917" t="-507261" r="-47642" b="-134853"/>
              </a:stretch>
            </a:blipFill>
          </p:spPr>
        </p:sp>
        <p:sp>
          <p:nvSpPr>
            <p:cNvPr id="229" name="Freeform 229"/>
            <p:cNvSpPr/>
            <p:nvPr/>
          </p:nvSpPr>
          <p:spPr>
            <a:xfrm>
              <a:off x="1601933" y="1964091"/>
              <a:ext cx="1948874" cy="258007"/>
            </a:xfrm>
            <a:custGeom>
              <a:avLst/>
              <a:gdLst/>
              <a:ahLst/>
              <a:cxnLst/>
              <a:rect l="l" t="t" r="r" b="b"/>
              <a:pathLst>
                <a:path w="1948874" h="258007">
                  <a:moveTo>
                    <a:pt x="0" y="0"/>
                  </a:moveTo>
                  <a:lnTo>
                    <a:pt x="1948873" y="0"/>
                  </a:lnTo>
                  <a:lnTo>
                    <a:pt x="1948873" y="258007"/>
                  </a:lnTo>
                  <a:lnTo>
                    <a:pt x="0" y="258007"/>
                  </a:lnTo>
                  <a:lnTo>
                    <a:pt x="0" y="0"/>
                  </a:lnTo>
                  <a:close/>
                </a:path>
              </a:pathLst>
            </a:custGeom>
            <a:blipFill>
              <a:blip r:embed="rId4">
                <a:alphaModFix amt="30000"/>
              </a:blip>
              <a:stretch>
                <a:fillRect l="-48157" t="-295452" r="-138863" b="-710245"/>
              </a:stretch>
            </a:blipFill>
          </p:spPr>
        </p:sp>
        <p:sp>
          <p:nvSpPr>
            <p:cNvPr id="230" name="Freeform 230"/>
            <p:cNvSpPr/>
            <p:nvPr/>
          </p:nvSpPr>
          <p:spPr>
            <a:xfrm>
              <a:off x="3531514" y="1952303"/>
              <a:ext cx="1889617" cy="258007"/>
            </a:xfrm>
            <a:custGeom>
              <a:avLst/>
              <a:gdLst/>
              <a:ahLst/>
              <a:cxnLst/>
              <a:rect l="l" t="t" r="r" b="b"/>
              <a:pathLst>
                <a:path w="1889617" h="258007">
                  <a:moveTo>
                    <a:pt x="0" y="0"/>
                  </a:moveTo>
                  <a:lnTo>
                    <a:pt x="1889617" y="0"/>
                  </a:lnTo>
                  <a:lnTo>
                    <a:pt x="1889617" y="258007"/>
                  </a:lnTo>
                  <a:lnTo>
                    <a:pt x="0" y="258007"/>
                  </a:lnTo>
                  <a:lnTo>
                    <a:pt x="0" y="0"/>
                  </a:lnTo>
                  <a:close/>
                </a:path>
              </a:pathLst>
            </a:custGeom>
            <a:blipFill>
              <a:blip r:embed="rId4">
                <a:alphaModFix amt="30000"/>
              </a:blip>
              <a:stretch>
                <a:fillRect l="-51935" t="-295452" r="-144086" b="-710245"/>
              </a:stretch>
            </a:blipFill>
          </p:spPr>
        </p:sp>
        <p:sp>
          <p:nvSpPr>
            <p:cNvPr id="231" name="Freeform 231"/>
            <p:cNvSpPr/>
            <p:nvPr/>
          </p:nvSpPr>
          <p:spPr>
            <a:xfrm>
              <a:off x="12046" y="1964091"/>
              <a:ext cx="1589887" cy="258007"/>
            </a:xfrm>
            <a:custGeom>
              <a:avLst/>
              <a:gdLst/>
              <a:ahLst/>
              <a:cxnLst/>
              <a:rect l="l" t="t" r="r" b="b"/>
              <a:pathLst>
                <a:path w="1589887" h="258007">
                  <a:moveTo>
                    <a:pt x="0" y="0"/>
                  </a:moveTo>
                  <a:lnTo>
                    <a:pt x="1589887" y="0"/>
                  </a:lnTo>
                  <a:lnTo>
                    <a:pt x="1589887" y="258007"/>
                  </a:lnTo>
                  <a:lnTo>
                    <a:pt x="0" y="258007"/>
                  </a:lnTo>
                  <a:lnTo>
                    <a:pt x="0" y="0"/>
                  </a:lnTo>
                  <a:close/>
                </a:path>
              </a:pathLst>
            </a:custGeom>
            <a:blipFill>
              <a:blip r:embed="rId4">
                <a:alphaModFix amt="30000"/>
              </a:blip>
              <a:stretch>
                <a:fillRect l="-78394" t="-295452" r="-173434" b="-710245"/>
              </a:stretch>
            </a:blipFill>
          </p:spPr>
        </p:sp>
        <p:sp>
          <p:nvSpPr>
            <p:cNvPr id="232" name="Freeform 232"/>
            <p:cNvSpPr/>
            <p:nvPr/>
          </p:nvSpPr>
          <p:spPr>
            <a:xfrm>
              <a:off x="5421131" y="1964091"/>
              <a:ext cx="665832" cy="258007"/>
            </a:xfrm>
            <a:custGeom>
              <a:avLst/>
              <a:gdLst/>
              <a:ahLst/>
              <a:cxnLst/>
              <a:rect l="l" t="t" r="r" b="b"/>
              <a:pathLst>
                <a:path w="665832" h="258007">
                  <a:moveTo>
                    <a:pt x="0" y="0"/>
                  </a:moveTo>
                  <a:lnTo>
                    <a:pt x="665831" y="0"/>
                  </a:lnTo>
                  <a:lnTo>
                    <a:pt x="665831" y="258007"/>
                  </a:lnTo>
                  <a:lnTo>
                    <a:pt x="0" y="258007"/>
                  </a:lnTo>
                  <a:lnTo>
                    <a:pt x="0" y="0"/>
                  </a:lnTo>
                  <a:close/>
                </a:path>
              </a:pathLst>
            </a:custGeom>
            <a:blipFill>
              <a:blip r:embed="rId4">
                <a:alphaModFix amt="30000"/>
              </a:blip>
              <a:stretch>
                <a:fillRect l="-148192" t="-295452" r="-591912" b="-710245"/>
              </a:stretch>
            </a:blipFill>
          </p:spPr>
        </p:sp>
        <p:sp>
          <p:nvSpPr>
            <p:cNvPr id="233" name="Freeform 233"/>
            <p:cNvSpPr/>
            <p:nvPr/>
          </p:nvSpPr>
          <p:spPr>
            <a:xfrm>
              <a:off x="12046" y="2593493"/>
              <a:ext cx="3727199" cy="570103"/>
            </a:xfrm>
            <a:custGeom>
              <a:avLst/>
              <a:gdLst/>
              <a:ahLst/>
              <a:cxnLst/>
              <a:rect l="l" t="t" r="r" b="b"/>
              <a:pathLst>
                <a:path w="3727199" h="570103">
                  <a:moveTo>
                    <a:pt x="0" y="0"/>
                  </a:moveTo>
                  <a:lnTo>
                    <a:pt x="3727198" y="0"/>
                  </a:lnTo>
                  <a:lnTo>
                    <a:pt x="3727198" y="570103"/>
                  </a:lnTo>
                  <a:lnTo>
                    <a:pt x="0" y="570103"/>
                  </a:lnTo>
                  <a:lnTo>
                    <a:pt x="0" y="0"/>
                  </a:lnTo>
                  <a:close/>
                </a:path>
              </a:pathLst>
            </a:custGeom>
            <a:blipFill>
              <a:blip r:embed="rId4">
                <a:alphaModFix amt="30000"/>
              </a:blip>
              <a:stretch>
                <a:fillRect l="-25866" t="-368468" r="-24211" b="-31928"/>
              </a:stretch>
            </a:blipFill>
          </p:spPr>
        </p:sp>
        <p:sp>
          <p:nvSpPr>
            <p:cNvPr id="234" name="Freeform 234"/>
            <p:cNvSpPr/>
            <p:nvPr/>
          </p:nvSpPr>
          <p:spPr>
            <a:xfrm>
              <a:off x="12046" y="2222098"/>
              <a:ext cx="2704542" cy="383183"/>
            </a:xfrm>
            <a:custGeom>
              <a:avLst/>
              <a:gdLst/>
              <a:ahLst/>
              <a:cxnLst/>
              <a:rect l="l" t="t" r="r" b="b"/>
              <a:pathLst>
                <a:path w="2704542" h="383183">
                  <a:moveTo>
                    <a:pt x="0" y="0"/>
                  </a:moveTo>
                  <a:lnTo>
                    <a:pt x="2704542" y="0"/>
                  </a:lnTo>
                  <a:lnTo>
                    <a:pt x="2704542" y="383183"/>
                  </a:lnTo>
                  <a:lnTo>
                    <a:pt x="0" y="383183"/>
                  </a:lnTo>
                  <a:lnTo>
                    <a:pt x="0" y="0"/>
                  </a:lnTo>
                  <a:close/>
                </a:path>
              </a:pathLst>
            </a:custGeom>
            <a:blipFill>
              <a:blip r:embed="rId4">
                <a:alphaModFix amt="30000"/>
              </a:blip>
              <a:stretch>
                <a:fillRect l="-39610" t="-399298" r="-67215" b="-245197"/>
              </a:stretch>
            </a:blipFill>
          </p:spPr>
        </p:sp>
        <p:sp>
          <p:nvSpPr>
            <p:cNvPr id="235" name="Freeform 235"/>
            <p:cNvSpPr/>
            <p:nvPr/>
          </p:nvSpPr>
          <p:spPr>
            <a:xfrm>
              <a:off x="2716588" y="2222098"/>
              <a:ext cx="2704542" cy="371395"/>
            </a:xfrm>
            <a:custGeom>
              <a:avLst/>
              <a:gdLst/>
              <a:ahLst/>
              <a:cxnLst/>
              <a:rect l="l" t="t" r="r" b="b"/>
              <a:pathLst>
                <a:path w="2704542" h="371395">
                  <a:moveTo>
                    <a:pt x="0" y="0"/>
                  </a:moveTo>
                  <a:lnTo>
                    <a:pt x="2704543" y="0"/>
                  </a:lnTo>
                  <a:lnTo>
                    <a:pt x="2704543" y="371395"/>
                  </a:lnTo>
                  <a:lnTo>
                    <a:pt x="0" y="371395"/>
                  </a:lnTo>
                  <a:lnTo>
                    <a:pt x="0" y="0"/>
                  </a:lnTo>
                  <a:close/>
                </a:path>
              </a:pathLst>
            </a:custGeom>
            <a:blipFill>
              <a:blip r:embed="rId4">
                <a:alphaModFix amt="30000"/>
              </a:blip>
              <a:stretch>
                <a:fillRect l="-39610" t="-415145" r="-67215" b="-252979"/>
              </a:stretch>
            </a:blipFill>
          </p:spPr>
        </p:sp>
        <p:sp>
          <p:nvSpPr>
            <p:cNvPr id="236" name="Freeform 236"/>
            <p:cNvSpPr/>
            <p:nvPr/>
          </p:nvSpPr>
          <p:spPr>
            <a:xfrm>
              <a:off x="5421131" y="2210310"/>
              <a:ext cx="665832" cy="394970"/>
            </a:xfrm>
            <a:custGeom>
              <a:avLst/>
              <a:gdLst/>
              <a:ahLst/>
              <a:cxnLst/>
              <a:rect l="l" t="t" r="r" b="b"/>
              <a:pathLst>
                <a:path w="665832" h="394970">
                  <a:moveTo>
                    <a:pt x="0" y="0"/>
                  </a:moveTo>
                  <a:lnTo>
                    <a:pt x="665831" y="0"/>
                  </a:lnTo>
                  <a:lnTo>
                    <a:pt x="665831" y="394971"/>
                  </a:lnTo>
                  <a:lnTo>
                    <a:pt x="0" y="394971"/>
                  </a:lnTo>
                  <a:lnTo>
                    <a:pt x="0" y="0"/>
                  </a:lnTo>
                  <a:close/>
                </a:path>
              </a:pathLst>
            </a:custGeom>
            <a:blipFill>
              <a:blip r:embed="rId4">
                <a:alphaModFix amt="30000"/>
              </a:blip>
              <a:stretch>
                <a:fillRect l="-258209" t="-390366" r="-481895" b="-231910"/>
              </a:stretch>
            </a:blipFill>
          </p:spPr>
        </p:sp>
        <p:sp>
          <p:nvSpPr>
            <p:cNvPr id="237" name="Freeform 237"/>
            <p:cNvSpPr/>
            <p:nvPr/>
          </p:nvSpPr>
          <p:spPr>
            <a:xfrm>
              <a:off x="3739244" y="2593493"/>
              <a:ext cx="2359764" cy="573826"/>
            </a:xfrm>
            <a:custGeom>
              <a:avLst/>
              <a:gdLst/>
              <a:ahLst/>
              <a:cxnLst/>
              <a:rect l="l" t="t" r="r" b="b"/>
              <a:pathLst>
                <a:path w="2359764" h="573826">
                  <a:moveTo>
                    <a:pt x="0" y="0"/>
                  </a:moveTo>
                  <a:lnTo>
                    <a:pt x="2359764" y="0"/>
                  </a:lnTo>
                  <a:lnTo>
                    <a:pt x="2359764" y="573826"/>
                  </a:lnTo>
                  <a:lnTo>
                    <a:pt x="0" y="573826"/>
                  </a:lnTo>
                  <a:lnTo>
                    <a:pt x="0" y="0"/>
                  </a:lnTo>
                  <a:close/>
                </a:path>
              </a:pathLst>
            </a:custGeom>
            <a:blipFill>
              <a:blip r:embed="rId4">
                <a:alphaModFix amt="30000"/>
              </a:blip>
              <a:stretch>
                <a:fillRect l="-40855" t="-363492" r="-96188" b="-33658"/>
              </a:stretch>
            </a:blipFill>
          </p:spPr>
        </p:sp>
      </p:grpSp>
      <p:sp>
        <p:nvSpPr>
          <p:cNvPr id="238" name="Freeform 238"/>
          <p:cNvSpPr/>
          <p:nvPr/>
        </p:nvSpPr>
        <p:spPr>
          <a:xfrm>
            <a:off x="7009247" y="7461490"/>
            <a:ext cx="3163522" cy="300642"/>
          </a:xfrm>
          <a:custGeom>
            <a:avLst/>
            <a:gdLst/>
            <a:ahLst/>
            <a:cxnLst/>
            <a:rect l="l" t="t" r="r" b="b"/>
            <a:pathLst>
              <a:path w="3163522" h="300642">
                <a:moveTo>
                  <a:pt x="0" y="0"/>
                </a:moveTo>
                <a:lnTo>
                  <a:pt x="3163522" y="0"/>
                </a:lnTo>
                <a:lnTo>
                  <a:pt x="3163522" y="300642"/>
                </a:lnTo>
                <a:lnTo>
                  <a:pt x="0" y="300642"/>
                </a:lnTo>
                <a:lnTo>
                  <a:pt x="0" y="0"/>
                </a:lnTo>
                <a:close/>
              </a:path>
            </a:pathLst>
          </a:custGeom>
          <a:blipFill>
            <a:blip r:embed="rId13"/>
            <a:stretch>
              <a:fillRect l="-6611" t="-77916" r="-2921" b="-75647"/>
            </a:stretch>
          </a:blipFill>
        </p:spPr>
      </p:sp>
      <p:sp>
        <p:nvSpPr>
          <p:cNvPr id="239" name="Freeform 239"/>
          <p:cNvSpPr/>
          <p:nvPr/>
        </p:nvSpPr>
        <p:spPr>
          <a:xfrm>
            <a:off x="9418579" y="7474231"/>
            <a:ext cx="2151914" cy="287901"/>
          </a:xfrm>
          <a:custGeom>
            <a:avLst/>
            <a:gdLst/>
            <a:ahLst/>
            <a:cxnLst/>
            <a:rect l="l" t="t" r="r" b="b"/>
            <a:pathLst>
              <a:path w="2151914" h="287901">
                <a:moveTo>
                  <a:pt x="0" y="0"/>
                </a:moveTo>
                <a:lnTo>
                  <a:pt x="2151914" y="0"/>
                </a:lnTo>
                <a:lnTo>
                  <a:pt x="2151914" y="287901"/>
                </a:lnTo>
                <a:lnTo>
                  <a:pt x="0" y="287901"/>
                </a:lnTo>
                <a:lnTo>
                  <a:pt x="0" y="0"/>
                </a:lnTo>
                <a:close/>
              </a:path>
            </a:pathLst>
          </a:custGeom>
          <a:blipFill>
            <a:blip r:embed="rId13"/>
            <a:stretch>
              <a:fillRect l="-28134" t="-78737" r="-22095" b="-68298"/>
            </a:stretch>
          </a:blipFill>
        </p:spPr>
      </p:sp>
      <p:sp>
        <p:nvSpPr>
          <p:cNvPr id="240" name="TextBox 240"/>
          <p:cNvSpPr txBox="1"/>
          <p:nvPr/>
        </p:nvSpPr>
        <p:spPr>
          <a:xfrm>
            <a:off x="6603568" y="4449054"/>
            <a:ext cx="5005958" cy="492117"/>
          </a:xfrm>
          <a:prstGeom prst="rect">
            <a:avLst/>
          </a:prstGeom>
        </p:spPr>
        <p:txBody>
          <a:bodyPr lIns="0" tIns="0" rIns="0" bIns="0" rtlCol="0" anchor="t">
            <a:spAutoFit/>
          </a:bodyPr>
          <a:lstStyle/>
          <a:p>
            <a:pPr marL="0" lvl="0" indent="0" algn="ctr" rtl="1">
              <a:lnSpc>
                <a:spcPts val="3903"/>
              </a:lnSpc>
              <a:spcBef>
                <a:spcPct val="0"/>
              </a:spcBef>
            </a:pPr>
            <a:r>
              <a:rPr lang="ar-EG" sz="3253" b="1">
                <a:solidFill>
                  <a:srgbClr val="FFFFFF"/>
                </a:solidFill>
                <a:latin typeface="Droid Arabic Kufi Bold"/>
                <a:ea typeface="Droid Arabic Kufi Bold"/>
                <a:cs typeface="Droid Arabic Kufi Bold"/>
                <a:sym typeface="Droid Arabic Kufi Bold"/>
                <a:rtl/>
              </a:rPr>
              <a:t>طبقات الشارع </a:t>
            </a:r>
          </a:p>
        </p:txBody>
      </p:sp>
      <p:sp>
        <p:nvSpPr>
          <p:cNvPr id="241" name="TextBox 241"/>
          <p:cNvSpPr txBox="1"/>
          <p:nvPr/>
        </p:nvSpPr>
        <p:spPr>
          <a:xfrm>
            <a:off x="-424924" y="4490325"/>
            <a:ext cx="7403470" cy="400050"/>
          </a:xfrm>
          <a:prstGeom prst="rect">
            <a:avLst/>
          </a:prstGeom>
        </p:spPr>
        <p:txBody>
          <a:bodyPr lIns="0" tIns="0" rIns="0" bIns="0" rtlCol="0" anchor="t">
            <a:spAutoFit/>
          </a:bodyPr>
          <a:lstStyle/>
          <a:p>
            <a:pPr marL="0" lvl="0" indent="0" algn="ctr" rtl="1">
              <a:lnSpc>
                <a:spcPts val="3119"/>
              </a:lnSpc>
              <a:spcBef>
                <a:spcPct val="0"/>
              </a:spcBef>
            </a:pPr>
            <a:r>
              <a:rPr lang="ar-EG" sz="2599" b="1">
                <a:solidFill>
                  <a:srgbClr val="FFFFFF"/>
                </a:solidFill>
                <a:latin typeface="Droid Arabic Kufi Bold"/>
                <a:ea typeface="Droid Arabic Kufi Bold"/>
                <a:cs typeface="Droid Arabic Kufi Bold"/>
                <a:sym typeface="Droid Arabic Kufi Bold"/>
                <a:rtl/>
              </a:rPr>
              <a:t> الصرف الصحي والكهرباء </a:t>
            </a:r>
          </a:p>
        </p:txBody>
      </p:sp>
      <p:sp>
        <p:nvSpPr>
          <p:cNvPr id="242" name="TextBox 242"/>
          <p:cNvSpPr txBox="1"/>
          <p:nvPr/>
        </p:nvSpPr>
        <p:spPr>
          <a:xfrm>
            <a:off x="5594639" y="8840716"/>
            <a:ext cx="7403470" cy="400050"/>
          </a:xfrm>
          <a:prstGeom prst="rect">
            <a:avLst/>
          </a:prstGeom>
        </p:spPr>
        <p:txBody>
          <a:bodyPr lIns="0" tIns="0" rIns="0" bIns="0" rtlCol="0" anchor="t">
            <a:spAutoFit/>
          </a:bodyPr>
          <a:lstStyle/>
          <a:p>
            <a:pPr marL="0" lvl="0" indent="0" algn="ctr" rtl="1">
              <a:lnSpc>
                <a:spcPts val="3119"/>
              </a:lnSpc>
              <a:spcBef>
                <a:spcPct val="0"/>
              </a:spcBef>
            </a:pPr>
            <a:r>
              <a:rPr lang="ar-EG" sz="2599" b="1">
                <a:solidFill>
                  <a:srgbClr val="FFFFFF"/>
                </a:solidFill>
                <a:latin typeface="Droid Arabic Kufi Bold"/>
                <a:ea typeface="Droid Arabic Kufi Bold"/>
                <a:cs typeface="Droid Arabic Kufi Bold"/>
                <a:sym typeface="Droid Arabic Kufi Bold"/>
                <a:rtl/>
              </a:rPr>
              <a:t>شبكة الألياف البصرية</a:t>
            </a:r>
          </a:p>
        </p:txBody>
      </p:sp>
      <p:grpSp>
        <p:nvGrpSpPr>
          <p:cNvPr id="243" name="Group 243"/>
          <p:cNvGrpSpPr/>
          <p:nvPr/>
        </p:nvGrpSpPr>
        <p:grpSpPr>
          <a:xfrm rot="-10800000">
            <a:off x="12909437" y="5686425"/>
            <a:ext cx="4349863" cy="4021936"/>
            <a:chOff x="0" y="0"/>
            <a:chExt cx="1149682" cy="1063010"/>
          </a:xfrm>
        </p:grpSpPr>
        <p:sp>
          <p:nvSpPr>
            <p:cNvPr id="244" name="Freeform 244"/>
            <p:cNvSpPr/>
            <p:nvPr/>
          </p:nvSpPr>
          <p:spPr>
            <a:xfrm>
              <a:off x="0" y="0"/>
              <a:ext cx="1149682" cy="1063010"/>
            </a:xfrm>
            <a:custGeom>
              <a:avLst/>
              <a:gdLst/>
              <a:ahLst/>
              <a:cxnLst/>
              <a:rect l="l" t="t" r="r" b="b"/>
              <a:pathLst>
                <a:path w="1149682" h="1063010">
                  <a:moveTo>
                    <a:pt x="37376" y="0"/>
                  </a:moveTo>
                  <a:lnTo>
                    <a:pt x="1112306" y="0"/>
                  </a:lnTo>
                  <a:cubicBezTo>
                    <a:pt x="1122219" y="0"/>
                    <a:pt x="1131725" y="3938"/>
                    <a:pt x="1138735" y="10947"/>
                  </a:cubicBezTo>
                  <a:cubicBezTo>
                    <a:pt x="1145744" y="17957"/>
                    <a:pt x="1149682" y="27463"/>
                    <a:pt x="1149682" y="37376"/>
                  </a:cubicBezTo>
                  <a:lnTo>
                    <a:pt x="1149682" y="1025634"/>
                  </a:lnTo>
                  <a:cubicBezTo>
                    <a:pt x="1149682" y="1046276"/>
                    <a:pt x="1132948" y="1063010"/>
                    <a:pt x="1112306" y="1063010"/>
                  </a:cubicBezTo>
                  <a:lnTo>
                    <a:pt x="37376" y="1063010"/>
                  </a:lnTo>
                  <a:cubicBezTo>
                    <a:pt x="16734" y="1063010"/>
                    <a:pt x="0" y="1046276"/>
                    <a:pt x="0" y="1025634"/>
                  </a:cubicBezTo>
                  <a:lnTo>
                    <a:pt x="0" y="37376"/>
                  </a:lnTo>
                  <a:cubicBezTo>
                    <a:pt x="0" y="16734"/>
                    <a:pt x="16734" y="0"/>
                    <a:pt x="37376" y="0"/>
                  </a:cubicBezTo>
                  <a:close/>
                </a:path>
              </a:pathLst>
            </a:custGeom>
            <a:gradFill rotWithShape="1">
              <a:gsLst>
                <a:gs pos="0">
                  <a:srgbClr val="0097B2">
                    <a:alpha val="66000"/>
                  </a:srgbClr>
                </a:gs>
                <a:gs pos="100000">
                  <a:srgbClr val="7ED957">
                    <a:alpha val="66000"/>
                  </a:srgbClr>
                </a:gs>
              </a:gsLst>
              <a:lin ang="0"/>
            </a:gradFill>
            <a:ln cap="rnd">
              <a:noFill/>
              <a:prstDash val="solid"/>
              <a:round/>
            </a:ln>
          </p:spPr>
        </p:sp>
        <p:sp>
          <p:nvSpPr>
            <p:cNvPr id="245" name="TextBox 245"/>
            <p:cNvSpPr txBox="1"/>
            <p:nvPr/>
          </p:nvSpPr>
          <p:spPr>
            <a:xfrm>
              <a:off x="0" y="19050"/>
              <a:ext cx="1149682" cy="1043960"/>
            </a:xfrm>
            <a:prstGeom prst="rect">
              <a:avLst/>
            </a:prstGeom>
          </p:spPr>
          <p:txBody>
            <a:bodyPr lIns="50139" tIns="50139" rIns="50139" bIns="50139" rtlCol="0" anchor="ctr"/>
            <a:lstStyle/>
            <a:p>
              <a:pPr algn="ctr">
                <a:lnSpc>
                  <a:spcPts val="1387"/>
                </a:lnSpc>
              </a:pPr>
              <a:endParaRPr/>
            </a:p>
          </p:txBody>
        </p:sp>
      </p:grpSp>
      <p:grpSp>
        <p:nvGrpSpPr>
          <p:cNvPr id="246" name="Group 246"/>
          <p:cNvGrpSpPr/>
          <p:nvPr/>
        </p:nvGrpSpPr>
        <p:grpSpPr>
          <a:xfrm>
            <a:off x="13054326" y="5838825"/>
            <a:ext cx="4060085" cy="3682074"/>
            <a:chOff x="0" y="0"/>
            <a:chExt cx="5413446" cy="4909432"/>
          </a:xfrm>
        </p:grpSpPr>
        <p:sp>
          <p:nvSpPr>
            <p:cNvPr id="247" name="TextBox 247"/>
            <p:cNvSpPr txBox="1"/>
            <p:nvPr/>
          </p:nvSpPr>
          <p:spPr>
            <a:xfrm>
              <a:off x="36563" y="1678847"/>
              <a:ext cx="5203221" cy="1497385"/>
            </a:xfrm>
            <a:prstGeom prst="rect">
              <a:avLst/>
            </a:prstGeom>
          </p:spPr>
          <p:txBody>
            <a:bodyPr lIns="0" tIns="0" rIns="0" bIns="0" rtlCol="0" anchor="t">
              <a:spAutoFit/>
            </a:bodyPr>
            <a:lstStyle/>
            <a:p>
              <a:pPr marL="0" lvl="0" indent="0" algn="r" rtl="1">
                <a:lnSpc>
                  <a:spcPts val="3133"/>
                </a:lnSpc>
              </a:pPr>
              <a:r>
                <a:rPr lang="ar-EG" sz="1800" b="1">
                  <a:solidFill>
                    <a:srgbClr val="022941"/>
                  </a:solidFill>
                  <a:latin typeface="Droid Arabic Kufi Bold"/>
                  <a:ea typeface="Droid Arabic Kufi Bold"/>
                  <a:cs typeface="Droid Arabic Kufi Bold"/>
                  <a:sym typeface="Droid Arabic Kufi Bold"/>
                  <a:rtl/>
                </a:rPr>
                <a:t>رصد</a:t>
              </a:r>
              <a:r>
                <a:rPr lang="ar-EG" sz="1800" b="1">
                  <a:solidFill>
                    <a:srgbClr val="C1FF72"/>
                  </a:solidFill>
                  <a:latin typeface="Droid Arabic Kufi Bold"/>
                  <a:ea typeface="Droid Arabic Kufi Bold"/>
                  <a:cs typeface="Droid Arabic Kufi Bold"/>
                  <a:sym typeface="Droid Arabic Kufi Bold"/>
                  <a:rtl/>
                </a:rPr>
                <a:t> </a:t>
              </a:r>
              <a:r>
                <a:rPr lang="ar-EG" sz="1800" b="1">
                  <a:solidFill>
                    <a:srgbClr val="022941"/>
                  </a:solidFill>
                  <a:latin typeface="Droid Arabic Kufi Bold"/>
                  <a:ea typeface="Droid Arabic Kufi Bold"/>
                  <a:cs typeface="Droid Arabic Kufi Bold"/>
                  <a:sym typeface="Droid Arabic Kufi Bold"/>
                  <a:rtl/>
                </a:rPr>
                <a:t>التغيرات</a:t>
              </a:r>
              <a:r>
                <a:rPr lang="ar-EG" sz="1800" b="1">
                  <a:solidFill>
                    <a:srgbClr val="C1FF72"/>
                  </a:solidFill>
                  <a:latin typeface="Droid Arabic Kufi Bold"/>
                  <a:ea typeface="Droid Arabic Kufi Bold"/>
                  <a:cs typeface="Droid Arabic Kufi Bold"/>
                  <a:sym typeface="Droid Arabic Kufi Bold"/>
                  <a:rtl/>
                </a:rPr>
                <a:t> </a:t>
              </a:r>
              <a:r>
                <a:rPr lang="ar-EG" sz="1800" b="1">
                  <a:solidFill>
                    <a:srgbClr val="022941"/>
                  </a:solidFill>
                  <a:latin typeface="Droid Arabic Kufi Bold"/>
                  <a:ea typeface="Droid Arabic Kufi Bold"/>
                  <a:cs typeface="Droid Arabic Kufi Bold"/>
                  <a:sym typeface="Droid Arabic Kufi Bold"/>
                  <a:rtl/>
                </a:rPr>
                <a:t>ميدانيًا: </a:t>
              </a:r>
              <a:r>
                <a:rPr lang="ar-EG" sz="1800">
                  <a:solidFill>
                    <a:srgbClr val="FFFFFF"/>
                  </a:solidFill>
                  <a:latin typeface="Droid Arabic Kufi"/>
                  <a:ea typeface="Droid Arabic Kufi"/>
                  <a:cs typeface="Droid Arabic Kufi"/>
                  <a:sym typeface="Droid Arabic Kufi"/>
                  <a:rtl/>
                </a:rPr>
                <a:t> تلتقط الألياف التغيرات الدقيقة في البنية تحت السطح قبل ظهور التشققات.</a:t>
              </a:r>
            </a:p>
          </p:txBody>
        </p:sp>
        <p:sp>
          <p:nvSpPr>
            <p:cNvPr id="248" name="TextBox 248"/>
            <p:cNvSpPr txBox="1"/>
            <p:nvPr/>
          </p:nvSpPr>
          <p:spPr>
            <a:xfrm>
              <a:off x="0" y="-85725"/>
              <a:ext cx="5239785" cy="1520097"/>
            </a:xfrm>
            <a:prstGeom prst="rect">
              <a:avLst/>
            </a:prstGeom>
          </p:spPr>
          <p:txBody>
            <a:bodyPr lIns="0" tIns="0" rIns="0" bIns="0" rtlCol="0" anchor="t">
              <a:spAutoFit/>
            </a:bodyPr>
            <a:lstStyle/>
            <a:p>
              <a:pPr marL="0" lvl="0" indent="0" algn="r" rtl="1">
                <a:lnSpc>
                  <a:spcPts val="3155"/>
                </a:lnSpc>
              </a:pPr>
              <a:r>
                <a:rPr lang="ar-EG" sz="1813" b="1">
                  <a:solidFill>
                    <a:srgbClr val="022941"/>
                  </a:solidFill>
                  <a:latin typeface="Droid Arabic Kufi Bold"/>
                  <a:ea typeface="Droid Arabic Kufi Bold"/>
                  <a:cs typeface="Droid Arabic Kufi Bold"/>
                  <a:sym typeface="Droid Arabic Kufi Bold"/>
                  <a:rtl/>
                </a:rPr>
                <a:t>زرع الألياف الذكية:</a:t>
              </a:r>
              <a:r>
                <a:rPr lang="ar-EG" sz="1813" b="1">
                  <a:solidFill>
                    <a:srgbClr val="FFFFFF"/>
                  </a:solidFill>
                  <a:latin typeface="Droid Arabic Kufi Bold"/>
                  <a:ea typeface="Droid Arabic Kufi Bold"/>
                  <a:cs typeface="Droid Arabic Kufi Bold"/>
                  <a:sym typeface="Droid Arabic Kufi Bold"/>
                  <a:rtl/>
                </a:rPr>
                <a:t> </a:t>
              </a:r>
              <a:r>
                <a:rPr lang="ar-EG" sz="1813">
                  <a:solidFill>
                    <a:srgbClr val="FFFFFF"/>
                  </a:solidFill>
                  <a:latin typeface="Droid Arabic Kufi"/>
                  <a:ea typeface="Droid Arabic Kufi"/>
                  <a:cs typeface="Droid Arabic Kufi"/>
                  <a:sym typeface="Droid Arabic Kufi"/>
                  <a:rtl/>
                </a:rPr>
                <a:t>تركيب ألياف </a:t>
              </a:r>
              <a:r>
                <a:rPr lang="en-US" sz="1813">
                  <a:solidFill>
                    <a:srgbClr val="FFFFFF"/>
                  </a:solidFill>
                  <a:latin typeface="Droid Arabic Kufi"/>
                  <a:ea typeface="Droid Arabic Kufi"/>
                  <a:cs typeface="Droid Arabic Kufi"/>
                  <a:sym typeface="Droid Arabic Kufi"/>
                </a:rPr>
                <a:t>FBG</a:t>
              </a:r>
              <a:r>
                <a:rPr lang="ar-EG" sz="1813">
                  <a:solidFill>
                    <a:srgbClr val="FFFFFF"/>
                  </a:solidFill>
                  <a:latin typeface="Droid Arabic Kufi"/>
                  <a:ea typeface="Droid Arabic Kufi"/>
                  <a:cs typeface="Droid Arabic Kufi"/>
                  <a:sym typeface="Droid Arabic Kufi"/>
                  <a:rtl/>
                </a:rPr>
                <a:t> تحت طبقة الإسفلت مباشرة، تقيس أي خلل في الضغط، الحرارة، أو الاهتزاز.</a:t>
              </a:r>
            </a:p>
          </p:txBody>
        </p:sp>
        <p:sp>
          <p:nvSpPr>
            <p:cNvPr id="249" name="TextBox 249"/>
            <p:cNvSpPr txBox="1"/>
            <p:nvPr/>
          </p:nvSpPr>
          <p:spPr>
            <a:xfrm>
              <a:off x="210225" y="3426277"/>
              <a:ext cx="5203221" cy="1483155"/>
            </a:xfrm>
            <a:prstGeom prst="rect">
              <a:avLst/>
            </a:prstGeom>
          </p:spPr>
          <p:txBody>
            <a:bodyPr lIns="0" tIns="0" rIns="0" bIns="0" rtlCol="0" anchor="t">
              <a:spAutoFit/>
            </a:bodyPr>
            <a:lstStyle/>
            <a:p>
              <a:pPr marL="0" lvl="0" indent="0" algn="r" rtl="1">
                <a:lnSpc>
                  <a:spcPts val="3133"/>
                </a:lnSpc>
              </a:pPr>
              <a:r>
                <a:rPr lang="ar-EG" sz="1800" b="1">
                  <a:solidFill>
                    <a:srgbClr val="022941"/>
                  </a:solidFill>
                  <a:latin typeface="Droid Arabic Kufi Bold"/>
                  <a:ea typeface="Droid Arabic Kufi Bold"/>
                  <a:cs typeface="Droid Arabic Kufi Bold"/>
                  <a:sym typeface="Droid Arabic Kufi Bold"/>
                  <a:rtl/>
                </a:rPr>
                <a:t>إرسال البيانات لحظيًا: </a:t>
              </a:r>
              <a:r>
                <a:rPr lang="ar-EG" sz="1800">
                  <a:solidFill>
                    <a:srgbClr val="FFFFFF"/>
                  </a:solidFill>
                  <a:latin typeface="Droid Arabic Kufi"/>
                  <a:ea typeface="Droid Arabic Kufi"/>
                  <a:cs typeface="Droid Arabic Kufi"/>
                  <a:sym typeface="Droid Arabic Kufi"/>
                  <a:rtl/>
                </a:rPr>
                <a:t>حساسات متصلة بوحدة </a:t>
              </a:r>
              <a:r>
                <a:rPr lang="en-US" sz="1800">
                  <a:solidFill>
                    <a:srgbClr val="FFFFFF"/>
                  </a:solidFill>
                  <a:latin typeface="Droid Arabic Kufi"/>
                  <a:ea typeface="Droid Arabic Kufi"/>
                  <a:cs typeface="Droid Arabic Kufi"/>
                  <a:sym typeface="Droid Arabic Kufi"/>
                </a:rPr>
                <a:t>IOT</a:t>
              </a:r>
              <a:r>
                <a:rPr lang="ar-EG" sz="1800">
                  <a:solidFill>
                    <a:srgbClr val="FFFFFF"/>
                  </a:solidFill>
                  <a:latin typeface="Droid Arabic Kufi"/>
                  <a:ea typeface="Droid Arabic Kufi"/>
                  <a:cs typeface="Droid Arabic Kufi"/>
                  <a:sym typeface="Droid Arabic Kufi"/>
                  <a:rtl/>
                </a:rPr>
                <a:t> تبث الإشارات عبر الشبكة إلى النظام المركزي.</a:t>
              </a:r>
            </a:p>
          </p:txBody>
        </p:sp>
      </p:grpSp>
      <p:grpSp>
        <p:nvGrpSpPr>
          <p:cNvPr id="250" name="Group 250"/>
          <p:cNvGrpSpPr/>
          <p:nvPr/>
        </p:nvGrpSpPr>
        <p:grpSpPr>
          <a:xfrm rot="-10800000">
            <a:off x="1188560" y="5582891"/>
            <a:ext cx="4349863" cy="4021936"/>
            <a:chOff x="0" y="0"/>
            <a:chExt cx="1149682" cy="1063010"/>
          </a:xfrm>
        </p:grpSpPr>
        <p:sp>
          <p:nvSpPr>
            <p:cNvPr id="251" name="Freeform 251"/>
            <p:cNvSpPr/>
            <p:nvPr/>
          </p:nvSpPr>
          <p:spPr>
            <a:xfrm>
              <a:off x="0" y="0"/>
              <a:ext cx="1149682" cy="1063010"/>
            </a:xfrm>
            <a:custGeom>
              <a:avLst/>
              <a:gdLst/>
              <a:ahLst/>
              <a:cxnLst/>
              <a:rect l="l" t="t" r="r" b="b"/>
              <a:pathLst>
                <a:path w="1149682" h="1063010">
                  <a:moveTo>
                    <a:pt x="37376" y="0"/>
                  </a:moveTo>
                  <a:lnTo>
                    <a:pt x="1112306" y="0"/>
                  </a:lnTo>
                  <a:cubicBezTo>
                    <a:pt x="1122219" y="0"/>
                    <a:pt x="1131725" y="3938"/>
                    <a:pt x="1138735" y="10947"/>
                  </a:cubicBezTo>
                  <a:cubicBezTo>
                    <a:pt x="1145744" y="17957"/>
                    <a:pt x="1149682" y="27463"/>
                    <a:pt x="1149682" y="37376"/>
                  </a:cubicBezTo>
                  <a:lnTo>
                    <a:pt x="1149682" y="1025634"/>
                  </a:lnTo>
                  <a:cubicBezTo>
                    <a:pt x="1149682" y="1046276"/>
                    <a:pt x="1132948" y="1063010"/>
                    <a:pt x="1112306" y="1063010"/>
                  </a:cubicBezTo>
                  <a:lnTo>
                    <a:pt x="37376" y="1063010"/>
                  </a:lnTo>
                  <a:cubicBezTo>
                    <a:pt x="16734" y="1063010"/>
                    <a:pt x="0" y="1046276"/>
                    <a:pt x="0" y="1025634"/>
                  </a:cubicBezTo>
                  <a:lnTo>
                    <a:pt x="0" y="37376"/>
                  </a:lnTo>
                  <a:cubicBezTo>
                    <a:pt x="0" y="16734"/>
                    <a:pt x="16734" y="0"/>
                    <a:pt x="37376" y="0"/>
                  </a:cubicBezTo>
                  <a:close/>
                </a:path>
              </a:pathLst>
            </a:custGeom>
            <a:gradFill rotWithShape="1">
              <a:gsLst>
                <a:gs pos="0">
                  <a:srgbClr val="0097B2">
                    <a:alpha val="66000"/>
                  </a:srgbClr>
                </a:gs>
                <a:gs pos="100000">
                  <a:srgbClr val="7ED957">
                    <a:alpha val="66000"/>
                  </a:srgbClr>
                </a:gs>
              </a:gsLst>
              <a:lin ang="0"/>
            </a:gradFill>
            <a:ln cap="rnd">
              <a:noFill/>
              <a:prstDash val="solid"/>
              <a:round/>
            </a:ln>
          </p:spPr>
        </p:sp>
        <p:sp>
          <p:nvSpPr>
            <p:cNvPr id="252" name="TextBox 252"/>
            <p:cNvSpPr txBox="1"/>
            <p:nvPr/>
          </p:nvSpPr>
          <p:spPr>
            <a:xfrm>
              <a:off x="0" y="19050"/>
              <a:ext cx="1149682" cy="1043960"/>
            </a:xfrm>
            <a:prstGeom prst="rect">
              <a:avLst/>
            </a:prstGeom>
          </p:spPr>
          <p:txBody>
            <a:bodyPr lIns="50139" tIns="50139" rIns="50139" bIns="50139" rtlCol="0" anchor="ctr"/>
            <a:lstStyle/>
            <a:p>
              <a:pPr algn="ctr">
                <a:lnSpc>
                  <a:spcPts val="1387"/>
                </a:lnSpc>
              </a:pPr>
              <a:endParaRPr/>
            </a:p>
          </p:txBody>
        </p:sp>
      </p:grpSp>
      <p:grpSp>
        <p:nvGrpSpPr>
          <p:cNvPr id="253" name="Group 253"/>
          <p:cNvGrpSpPr/>
          <p:nvPr/>
        </p:nvGrpSpPr>
        <p:grpSpPr>
          <a:xfrm>
            <a:off x="1403965" y="5704330"/>
            <a:ext cx="3934433" cy="4582670"/>
            <a:chOff x="0" y="0"/>
            <a:chExt cx="5245911" cy="6110226"/>
          </a:xfrm>
        </p:grpSpPr>
        <p:sp>
          <p:nvSpPr>
            <p:cNvPr id="254" name="TextBox 254"/>
            <p:cNvSpPr txBox="1"/>
            <p:nvPr/>
          </p:nvSpPr>
          <p:spPr>
            <a:xfrm>
              <a:off x="6126" y="-85725"/>
              <a:ext cx="5239785" cy="1520097"/>
            </a:xfrm>
            <a:prstGeom prst="rect">
              <a:avLst/>
            </a:prstGeom>
          </p:spPr>
          <p:txBody>
            <a:bodyPr lIns="0" tIns="0" rIns="0" bIns="0" rtlCol="0" anchor="t">
              <a:spAutoFit/>
            </a:bodyPr>
            <a:lstStyle/>
            <a:p>
              <a:pPr marL="0" lvl="0" indent="0" algn="r" rtl="1">
                <a:lnSpc>
                  <a:spcPts val="3155"/>
                </a:lnSpc>
              </a:pPr>
              <a:r>
                <a:rPr lang="ar-EG" sz="1813" b="1">
                  <a:solidFill>
                    <a:srgbClr val="022941"/>
                  </a:solidFill>
                  <a:latin typeface="Droid Arabic Kufi Bold"/>
                  <a:ea typeface="Droid Arabic Kufi Bold"/>
                  <a:cs typeface="Droid Arabic Kufi Bold"/>
                  <a:sym typeface="Droid Arabic Kufi Bold"/>
                  <a:rtl/>
                </a:rPr>
                <a:t>تحليل</a:t>
              </a:r>
              <a:r>
                <a:rPr lang="ar-EG" sz="1813" b="1">
                  <a:solidFill>
                    <a:srgbClr val="FFFFFF"/>
                  </a:solidFill>
                  <a:latin typeface="Droid Arabic Kufi Bold"/>
                  <a:ea typeface="Droid Arabic Kufi Bold"/>
                  <a:cs typeface="Droid Arabic Kufi Bold"/>
                  <a:sym typeface="Droid Arabic Kufi Bold"/>
                  <a:rtl/>
                </a:rPr>
                <a:t> </a:t>
              </a:r>
              <a:r>
                <a:rPr lang="ar-EG" sz="1813" b="1">
                  <a:solidFill>
                    <a:srgbClr val="022941"/>
                  </a:solidFill>
                  <a:latin typeface="Droid Arabic Kufi Bold"/>
                  <a:ea typeface="Droid Arabic Kufi Bold"/>
                  <a:cs typeface="Droid Arabic Kufi Bold"/>
                  <a:sym typeface="Droid Arabic Kufi Bold"/>
                  <a:rtl/>
                </a:rPr>
                <a:t>فوري عبر الذكاء الاصطناعي:</a:t>
              </a:r>
              <a:r>
                <a:rPr lang="ar-EG" sz="1813" b="1">
                  <a:solidFill>
                    <a:srgbClr val="FFFFFF"/>
                  </a:solidFill>
                  <a:latin typeface="Droid Arabic Kufi Bold"/>
                  <a:ea typeface="Droid Arabic Kufi Bold"/>
                  <a:cs typeface="Droid Arabic Kufi Bold"/>
                  <a:sym typeface="Droid Arabic Kufi Bold"/>
                  <a:rtl/>
                </a:rPr>
                <a:t> </a:t>
              </a:r>
              <a:r>
                <a:rPr lang="ar-EG" sz="1813">
                  <a:solidFill>
                    <a:srgbClr val="FFFFFF"/>
                  </a:solidFill>
                  <a:latin typeface="Droid Arabic Kufi"/>
                  <a:ea typeface="Droid Arabic Kufi"/>
                  <a:cs typeface="Droid Arabic Kufi"/>
                  <a:sym typeface="Droid Arabic Kufi"/>
                  <a:rtl/>
                </a:rPr>
                <a:t>منصة</a:t>
              </a:r>
              <a:r>
                <a:rPr lang="ar-EG" sz="1813" b="1">
                  <a:solidFill>
                    <a:srgbClr val="FFFFFF"/>
                  </a:solidFill>
                  <a:latin typeface="Droid Arabic Kufi Bold"/>
                  <a:ea typeface="Droid Arabic Kufi Bold"/>
                  <a:cs typeface="Droid Arabic Kufi Bold"/>
                  <a:sym typeface="Droid Arabic Kufi Bold"/>
                  <a:rtl/>
                </a:rPr>
                <a:t> </a:t>
              </a:r>
              <a:r>
                <a:rPr lang="ar-EG" sz="1813">
                  <a:solidFill>
                    <a:srgbClr val="FFFFFF"/>
                  </a:solidFill>
                  <a:latin typeface="Droid Arabic Kufi"/>
                  <a:ea typeface="Droid Arabic Kufi"/>
                  <a:cs typeface="Droid Arabic Kufi"/>
                  <a:sym typeface="Droid Arabic Kufi"/>
                  <a:rtl/>
                </a:rPr>
                <a:t>"مَسَارِن" تحلل البيانات وتتنبأ بالخطر</a:t>
              </a:r>
              <a:r>
                <a:rPr lang="ar-EG" sz="1813" b="1">
                  <a:solidFill>
                    <a:srgbClr val="FFFFFF"/>
                  </a:solidFill>
                  <a:latin typeface="Droid Arabic Kufi Bold"/>
                  <a:ea typeface="Droid Arabic Kufi Bold"/>
                  <a:cs typeface="Droid Arabic Kufi Bold"/>
                  <a:sym typeface="Droid Arabic Kufi Bold"/>
                  <a:rtl/>
                </a:rPr>
                <a:t> </a:t>
              </a:r>
              <a:r>
                <a:rPr lang="ar-EG" sz="1813">
                  <a:solidFill>
                    <a:srgbClr val="FFFFFF"/>
                  </a:solidFill>
                  <a:latin typeface="Droid Arabic Kufi"/>
                  <a:ea typeface="Droid Arabic Kufi"/>
                  <a:cs typeface="Droid Arabic Kufi"/>
                  <a:sym typeface="Droid Arabic Kufi"/>
                  <a:rtl/>
                </a:rPr>
                <a:t>قبل</a:t>
              </a:r>
              <a:r>
                <a:rPr lang="ar-EG" sz="1813" b="1">
                  <a:solidFill>
                    <a:srgbClr val="FFFFFF"/>
                  </a:solidFill>
                  <a:latin typeface="Droid Arabic Kufi Bold"/>
                  <a:ea typeface="Droid Arabic Kufi Bold"/>
                  <a:cs typeface="Droid Arabic Kufi Bold"/>
                  <a:sym typeface="Droid Arabic Kufi Bold"/>
                  <a:rtl/>
                </a:rPr>
                <a:t> </a:t>
              </a:r>
              <a:r>
                <a:rPr lang="ar-EG" sz="1813">
                  <a:solidFill>
                    <a:srgbClr val="FFFFFF"/>
                  </a:solidFill>
                  <a:latin typeface="Droid Arabic Kufi"/>
                  <a:ea typeface="Droid Arabic Kufi"/>
                  <a:cs typeface="Droid Arabic Kufi"/>
                  <a:sym typeface="Droid Arabic Kufi"/>
                  <a:rtl/>
                </a:rPr>
                <a:t>وقوعه.</a:t>
              </a:r>
            </a:p>
          </p:txBody>
        </p:sp>
        <p:sp>
          <p:nvSpPr>
            <p:cNvPr id="255" name="TextBox 255"/>
            <p:cNvSpPr txBox="1"/>
            <p:nvPr/>
          </p:nvSpPr>
          <p:spPr>
            <a:xfrm>
              <a:off x="6126" y="1753847"/>
              <a:ext cx="5239785" cy="1520097"/>
            </a:xfrm>
            <a:prstGeom prst="rect">
              <a:avLst/>
            </a:prstGeom>
          </p:spPr>
          <p:txBody>
            <a:bodyPr lIns="0" tIns="0" rIns="0" bIns="0" rtlCol="0" anchor="t">
              <a:spAutoFit/>
            </a:bodyPr>
            <a:lstStyle/>
            <a:p>
              <a:pPr marL="0" lvl="0" indent="0" algn="r" rtl="1">
                <a:lnSpc>
                  <a:spcPts val="3155"/>
                </a:lnSpc>
              </a:pPr>
              <a:r>
                <a:rPr lang="en-US" sz="1813" b="1">
                  <a:solidFill>
                    <a:srgbClr val="022941"/>
                  </a:solidFill>
                  <a:latin typeface="Droid Arabic Kufi Bold"/>
                  <a:ea typeface="Droid Arabic Kufi Bold"/>
                  <a:cs typeface="Droid Arabic Kufi Bold"/>
                  <a:sym typeface="Droid Arabic Kufi Bold"/>
                </a:rPr>
                <a:t>DASHBOARD</a:t>
              </a:r>
              <a:r>
                <a:rPr lang="ar-EG" sz="1813" b="1">
                  <a:solidFill>
                    <a:srgbClr val="FFFFFF"/>
                  </a:solidFill>
                  <a:latin typeface="Droid Arabic Kufi Bold"/>
                  <a:ea typeface="Droid Arabic Kufi Bold"/>
                  <a:cs typeface="Droid Arabic Kufi Bold"/>
                  <a:sym typeface="Droid Arabic Kufi Bold"/>
                  <a:rtl/>
                </a:rPr>
                <a:t> </a:t>
              </a:r>
              <a:r>
                <a:rPr lang="ar-EG" sz="1813" b="1">
                  <a:solidFill>
                    <a:srgbClr val="022941"/>
                  </a:solidFill>
                  <a:latin typeface="Droid Arabic Kufi Bold"/>
                  <a:ea typeface="Droid Arabic Kufi Bold"/>
                  <a:cs typeface="Droid Arabic Kufi Bold"/>
                  <a:sym typeface="Droid Arabic Kufi Bold"/>
                  <a:rtl/>
                </a:rPr>
                <a:t>تفاعلي</a:t>
              </a:r>
              <a:r>
                <a:rPr lang="ar-EG" sz="1813" b="1">
                  <a:solidFill>
                    <a:srgbClr val="FFFFFF"/>
                  </a:solidFill>
                  <a:latin typeface="Droid Arabic Kufi Bold"/>
                  <a:ea typeface="Droid Arabic Kufi Bold"/>
                  <a:cs typeface="Droid Arabic Kufi Bold"/>
                  <a:sym typeface="Droid Arabic Kufi Bold"/>
                  <a:rtl/>
                </a:rPr>
                <a:t> </a:t>
              </a:r>
              <a:r>
                <a:rPr lang="ar-EG" sz="1813" b="1">
                  <a:solidFill>
                    <a:srgbClr val="022941"/>
                  </a:solidFill>
                  <a:latin typeface="Droid Arabic Kufi Bold"/>
                  <a:ea typeface="Droid Arabic Kufi Bold"/>
                  <a:cs typeface="Droid Arabic Kufi Bold"/>
                  <a:sym typeface="Droid Arabic Kufi Bold"/>
                  <a:rtl/>
                </a:rPr>
                <a:t>للمراقبة:</a:t>
              </a:r>
              <a:r>
                <a:rPr lang="ar-EG" sz="1813" b="1">
                  <a:solidFill>
                    <a:srgbClr val="FFFFFF"/>
                  </a:solidFill>
                  <a:latin typeface="Droid Arabic Kufi Bold"/>
                  <a:ea typeface="Droid Arabic Kufi Bold"/>
                  <a:cs typeface="Droid Arabic Kufi Bold"/>
                  <a:sym typeface="Droid Arabic Kufi Bold"/>
                  <a:rtl/>
                </a:rPr>
                <a:t> </a:t>
              </a:r>
              <a:r>
                <a:rPr lang="ar-EG" sz="1813">
                  <a:solidFill>
                    <a:srgbClr val="FFFFFF"/>
                  </a:solidFill>
                  <a:latin typeface="Droid Arabic Kufi"/>
                  <a:ea typeface="Droid Arabic Kufi"/>
                  <a:cs typeface="Droid Arabic Kufi"/>
                  <a:sym typeface="Droid Arabic Kufi"/>
                  <a:rtl/>
                </a:rPr>
                <a:t>تظهر حالة الطريق على خريطة بالألوان (أخضر/أصفر/أحمر) مع تنبيهات تلقائية.</a:t>
              </a:r>
            </a:p>
          </p:txBody>
        </p:sp>
        <p:sp>
          <p:nvSpPr>
            <p:cNvPr id="256" name="TextBox 256"/>
            <p:cNvSpPr txBox="1"/>
            <p:nvPr/>
          </p:nvSpPr>
          <p:spPr>
            <a:xfrm>
              <a:off x="0" y="3523329"/>
              <a:ext cx="5239785" cy="2586897"/>
            </a:xfrm>
            <a:prstGeom prst="rect">
              <a:avLst/>
            </a:prstGeom>
          </p:spPr>
          <p:txBody>
            <a:bodyPr lIns="0" tIns="0" rIns="0" bIns="0" rtlCol="0" anchor="t">
              <a:spAutoFit/>
            </a:bodyPr>
            <a:lstStyle/>
            <a:p>
              <a:pPr algn="r" rtl="1">
                <a:lnSpc>
                  <a:spcPts val="3155"/>
                </a:lnSpc>
              </a:pPr>
              <a:r>
                <a:rPr lang="ar-EG" sz="1813" b="1">
                  <a:solidFill>
                    <a:srgbClr val="022941"/>
                  </a:solidFill>
                  <a:latin typeface="Droid Arabic Kufi Bold"/>
                  <a:ea typeface="Droid Arabic Kufi Bold"/>
                  <a:cs typeface="Droid Arabic Kufi Bold"/>
                  <a:sym typeface="Droid Arabic Kufi Bold"/>
                  <a:rtl/>
                </a:rPr>
                <a:t>جاهز</a:t>
              </a:r>
              <a:r>
                <a:rPr lang="ar-EG" sz="1813" b="1">
                  <a:solidFill>
                    <a:srgbClr val="FFFFFF"/>
                  </a:solidFill>
                  <a:latin typeface="Droid Arabic Kufi Bold"/>
                  <a:ea typeface="Droid Arabic Kufi Bold"/>
                  <a:cs typeface="Droid Arabic Kufi Bold"/>
                  <a:sym typeface="Droid Arabic Kufi Bold"/>
                  <a:rtl/>
                </a:rPr>
                <a:t> </a:t>
              </a:r>
              <a:r>
                <a:rPr lang="ar-EG" sz="1813" b="1">
                  <a:solidFill>
                    <a:srgbClr val="022941"/>
                  </a:solidFill>
                  <a:latin typeface="Droid Arabic Kufi Bold"/>
                  <a:ea typeface="Droid Arabic Kufi Bold"/>
                  <a:cs typeface="Droid Arabic Kufi Bold"/>
                  <a:sym typeface="Droid Arabic Kufi Bold"/>
                  <a:rtl/>
                </a:rPr>
                <a:t>للتبني</a:t>
              </a:r>
              <a:r>
                <a:rPr lang="ar-EG" sz="1813" b="1">
                  <a:solidFill>
                    <a:srgbClr val="FFFFFF"/>
                  </a:solidFill>
                  <a:latin typeface="Droid Arabic Kufi Bold"/>
                  <a:ea typeface="Droid Arabic Kufi Bold"/>
                  <a:cs typeface="Droid Arabic Kufi Bold"/>
                  <a:sym typeface="Droid Arabic Kufi Bold"/>
                  <a:rtl/>
                </a:rPr>
                <a:t> </a:t>
              </a:r>
              <a:r>
                <a:rPr lang="ar-EG" sz="1813" b="1">
                  <a:solidFill>
                    <a:srgbClr val="022941"/>
                  </a:solidFill>
                  <a:latin typeface="Droid Arabic Kufi Bold"/>
                  <a:ea typeface="Droid Arabic Kufi Bold"/>
                  <a:cs typeface="Droid Arabic Kufi Bold"/>
                  <a:sym typeface="Droid Arabic Kufi Bold"/>
                  <a:rtl/>
                </a:rPr>
                <a:t>الفوري:</a:t>
              </a:r>
              <a:r>
                <a:rPr lang="ar-EG" sz="1813" b="1">
                  <a:solidFill>
                    <a:srgbClr val="FFFFFF"/>
                  </a:solidFill>
                  <a:latin typeface="Droid Arabic Kufi Bold"/>
                  <a:ea typeface="Droid Arabic Kufi Bold"/>
                  <a:cs typeface="Droid Arabic Kufi Bold"/>
                  <a:sym typeface="Droid Arabic Kufi Bold"/>
                  <a:rtl/>
                </a:rPr>
                <a:t> </a:t>
              </a:r>
              <a:r>
                <a:rPr lang="ar-EG" sz="1813">
                  <a:solidFill>
                    <a:srgbClr val="FFFFFF"/>
                  </a:solidFill>
                  <a:latin typeface="Droid Arabic Kufi"/>
                  <a:ea typeface="Droid Arabic Kufi"/>
                  <a:cs typeface="Droid Arabic Kufi"/>
                  <a:sym typeface="Droid Arabic Kufi"/>
                  <a:rtl/>
                </a:rPr>
                <a:t>النظام قابل للتركيب على أي طريق، ويوفر تقارير دورية للجهات المختصة.</a:t>
              </a:r>
            </a:p>
            <a:p>
              <a:pPr algn="r" rtl="1">
                <a:lnSpc>
                  <a:spcPts val="3155"/>
                </a:lnSpc>
              </a:pPr>
              <a:endParaRPr lang="ar-EG" sz="1813">
                <a:solidFill>
                  <a:srgbClr val="FFFFFF"/>
                </a:solidFill>
                <a:latin typeface="Droid Arabic Kufi"/>
                <a:ea typeface="Droid Arabic Kufi"/>
                <a:cs typeface="Droid Arabic Kufi"/>
                <a:sym typeface="Droid Arabic Kufi"/>
                <a:rtl/>
              </a:endParaRPr>
            </a:p>
            <a:p>
              <a:pPr marL="0" lvl="0" indent="0" algn="r" rtl="1">
                <a:lnSpc>
                  <a:spcPts val="3155"/>
                </a:lnSpc>
              </a:pPr>
              <a:endParaRPr lang="ar-EG" sz="1813">
                <a:solidFill>
                  <a:srgbClr val="FFFFFF"/>
                </a:solidFill>
                <a:latin typeface="Droid Arabic Kufi"/>
                <a:ea typeface="Droid Arabic Kufi"/>
                <a:cs typeface="Droid Arabic Kufi"/>
                <a:sym typeface="Droid Arabic Kufi"/>
                <a:rt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4725380" y="-1973030"/>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17447941" y="1610928"/>
            <a:ext cx="5246522" cy="7495031"/>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3234764" y="-640137"/>
            <a:ext cx="4365577" cy="2405689"/>
            <a:chOff x="0" y="0"/>
            <a:chExt cx="5820769" cy="3207586"/>
          </a:xfrm>
        </p:grpSpPr>
        <p:grpSp>
          <p:nvGrpSpPr>
            <p:cNvPr id="7" name="Group 7"/>
            <p:cNvGrpSpPr/>
            <p:nvPr/>
          </p:nvGrpSpPr>
          <p:grpSpPr>
            <a:xfrm>
              <a:off x="3575459" y="0"/>
              <a:ext cx="2245310" cy="3207586"/>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0" y="1371689"/>
              <a:ext cx="1122655" cy="11226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sp>
        <p:nvSpPr>
          <p:cNvPr id="11" name="TextBox 11"/>
          <p:cNvSpPr txBox="1"/>
          <p:nvPr/>
        </p:nvSpPr>
        <p:spPr>
          <a:xfrm>
            <a:off x="12622909" y="350649"/>
            <a:ext cx="5377228" cy="676275"/>
          </a:xfrm>
          <a:prstGeom prst="rect">
            <a:avLst/>
          </a:prstGeom>
        </p:spPr>
        <p:txBody>
          <a:bodyPr lIns="0" tIns="0" rIns="0" bIns="0" rtlCol="0" anchor="t">
            <a:spAutoFit/>
          </a:bodyPr>
          <a:lstStyle/>
          <a:p>
            <a:pPr marL="0" lvl="0" indent="0" algn="ctr" rtl="1">
              <a:lnSpc>
                <a:spcPts val="5311"/>
              </a:lnSpc>
              <a:spcBef>
                <a:spcPct val="0"/>
              </a:spcBef>
            </a:pPr>
            <a:r>
              <a:rPr lang="ar-EG" sz="4426" b="1">
                <a:solidFill>
                  <a:srgbClr val="FFFFFF"/>
                </a:solidFill>
                <a:latin typeface="Droid Arabic Kufi Bold"/>
                <a:ea typeface="Droid Arabic Kufi Bold"/>
                <a:cs typeface="Droid Arabic Kufi Bold"/>
                <a:sym typeface="Droid Arabic Kufi Bold"/>
                <a:rtl/>
              </a:rPr>
              <a:t>النموذج الأولي</a:t>
            </a:r>
          </a:p>
        </p:txBody>
      </p:sp>
      <p:grpSp>
        <p:nvGrpSpPr>
          <p:cNvPr id="12" name="Group 12"/>
          <p:cNvGrpSpPr/>
          <p:nvPr/>
        </p:nvGrpSpPr>
        <p:grpSpPr>
          <a:xfrm>
            <a:off x="14532706" y="8975848"/>
            <a:ext cx="3250513" cy="1008491"/>
            <a:chOff x="0" y="0"/>
            <a:chExt cx="8688406" cy="2695631"/>
          </a:xfrm>
        </p:grpSpPr>
        <p:sp>
          <p:nvSpPr>
            <p:cNvPr id="13" name="Freeform 13"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3"/>
              <a:stretch>
                <a:fillRect t="-6429" b="-6427"/>
              </a:stretch>
            </a:blipFill>
          </p:spPr>
        </p:sp>
      </p:grpSp>
      <p:grpSp>
        <p:nvGrpSpPr>
          <p:cNvPr id="14" name="Group 14"/>
          <p:cNvGrpSpPr/>
          <p:nvPr/>
        </p:nvGrpSpPr>
        <p:grpSpPr>
          <a:xfrm>
            <a:off x="742210" y="695722"/>
            <a:ext cx="999009" cy="1441305"/>
            <a:chOff x="0" y="0"/>
            <a:chExt cx="1332012" cy="1921740"/>
          </a:xfrm>
        </p:grpSpPr>
        <p:sp>
          <p:nvSpPr>
            <p:cNvPr id="15" name="Freeform 15"/>
            <p:cNvSpPr/>
            <p:nvPr/>
          </p:nvSpPr>
          <p:spPr>
            <a:xfrm>
              <a:off x="20560" y="0"/>
              <a:ext cx="1311452" cy="1311452"/>
            </a:xfrm>
            <a:custGeom>
              <a:avLst/>
              <a:gdLst/>
              <a:ahLst/>
              <a:cxnLst/>
              <a:rect l="l" t="t" r="r" b="b"/>
              <a:pathLst>
                <a:path w="1311452" h="1311452">
                  <a:moveTo>
                    <a:pt x="0" y="0"/>
                  </a:moveTo>
                  <a:lnTo>
                    <a:pt x="1311452" y="0"/>
                  </a:lnTo>
                  <a:lnTo>
                    <a:pt x="1311452" y="1311452"/>
                  </a:lnTo>
                  <a:lnTo>
                    <a:pt x="0" y="1311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2700000">
              <a:off x="189629" y="816502"/>
              <a:ext cx="915609" cy="915609"/>
            </a:xfrm>
            <a:custGeom>
              <a:avLst/>
              <a:gdLst/>
              <a:ahLst/>
              <a:cxnLst/>
              <a:rect l="l" t="t" r="r" b="b"/>
              <a:pathLst>
                <a:path w="915609" h="915609">
                  <a:moveTo>
                    <a:pt x="0" y="0"/>
                  </a:moveTo>
                  <a:lnTo>
                    <a:pt x="915609" y="0"/>
                  </a:lnTo>
                  <a:lnTo>
                    <a:pt x="915609" y="915609"/>
                  </a:lnTo>
                  <a:lnTo>
                    <a:pt x="0" y="91560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grpSp>
        <p:nvGrpSpPr>
          <p:cNvPr id="17" name="Group 17"/>
          <p:cNvGrpSpPr/>
          <p:nvPr/>
        </p:nvGrpSpPr>
        <p:grpSpPr>
          <a:xfrm>
            <a:off x="1028700" y="3631699"/>
            <a:ext cx="3409465" cy="340946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9" name="Group 19"/>
          <p:cNvGrpSpPr/>
          <p:nvPr/>
        </p:nvGrpSpPr>
        <p:grpSpPr>
          <a:xfrm>
            <a:off x="2801940" y="2334529"/>
            <a:ext cx="12684120" cy="6641319"/>
            <a:chOff x="0" y="0"/>
            <a:chExt cx="16912160" cy="8855092"/>
          </a:xfrm>
        </p:grpSpPr>
        <p:sp>
          <p:nvSpPr>
            <p:cNvPr id="20" name="Freeform 20"/>
            <p:cNvSpPr/>
            <p:nvPr/>
          </p:nvSpPr>
          <p:spPr>
            <a:xfrm>
              <a:off x="5791405" y="0"/>
              <a:ext cx="9601266" cy="7460614"/>
            </a:xfrm>
            <a:custGeom>
              <a:avLst/>
              <a:gdLst/>
              <a:ahLst/>
              <a:cxnLst/>
              <a:rect l="l" t="t" r="r" b="b"/>
              <a:pathLst>
                <a:path w="9601266" h="7460614">
                  <a:moveTo>
                    <a:pt x="0" y="0"/>
                  </a:moveTo>
                  <a:lnTo>
                    <a:pt x="9601266" y="0"/>
                  </a:lnTo>
                  <a:lnTo>
                    <a:pt x="9601266" y="7460614"/>
                  </a:lnTo>
                  <a:lnTo>
                    <a:pt x="0" y="7460614"/>
                  </a:lnTo>
                  <a:lnTo>
                    <a:pt x="0" y="0"/>
                  </a:lnTo>
                  <a:close/>
                </a:path>
              </a:pathLst>
            </a:custGeom>
            <a:blipFill>
              <a:blip r:embed="rId8"/>
              <a:stretch>
                <a:fillRect/>
              </a:stretch>
            </a:blipFill>
          </p:spPr>
        </p:sp>
        <p:grpSp>
          <p:nvGrpSpPr>
            <p:cNvPr id="21" name="Group 21"/>
            <p:cNvGrpSpPr/>
            <p:nvPr/>
          </p:nvGrpSpPr>
          <p:grpSpPr>
            <a:xfrm>
              <a:off x="5941714" y="120195"/>
              <a:ext cx="9350687" cy="5262355"/>
              <a:chOff x="0" y="0"/>
              <a:chExt cx="3000043" cy="1688356"/>
            </a:xfrm>
          </p:grpSpPr>
          <p:sp>
            <p:nvSpPr>
              <p:cNvPr id="22" name="Freeform 22"/>
              <p:cNvSpPr/>
              <p:nvPr/>
            </p:nvSpPr>
            <p:spPr>
              <a:xfrm>
                <a:off x="14455" y="-1270"/>
                <a:ext cx="3003368" cy="1699786"/>
              </a:xfrm>
              <a:custGeom>
                <a:avLst/>
                <a:gdLst/>
                <a:ahLst/>
                <a:cxnLst/>
                <a:rect l="l" t="t" r="r" b="b"/>
                <a:pathLst>
                  <a:path w="3003368" h="1699786">
                    <a:moveTo>
                      <a:pt x="2981646" y="642173"/>
                    </a:moveTo>
                    <a:cubicBezTo>
                      <a:pt x="2980332" y="501561"/>
                      <a:pt x="2969819" y="331401"/>
                      <a:pt x="2969819" y="178563"/>
                    </a:cubicBezTo>
                    <a:cubicBezTo>
                      <a:pt x="2969819" y="136787"/>
                      <a:pt x="2968505" y="53235"/>
                      <a:pt x="2961935" y="11459"/>
                    </a:cubicBezTo>
                    <a:cubicBezTo>
                      <a:pt x="2804245" y="11459"/>
                      <a:pt x="2634729" y="1270"/>
                      <a:pt x="2475725" y="1270"/>
                    </a:cubicBezTo>
                    <a:cubicBezTo>
                      <a:pt x="1649169" y="3308"/>
                      <a:pt x="830498" y="0"/>
                      <a:pt x="5256" y="1270"/>
                    </a:cubicBezTo>
                    <a:cubicBezTo>
                      <a:pt x="5256" y="137806"/>
                      <a:pt x="0" y="289625"/>
                      <a:pt x="1314" y="426161"/>
                    </a:cubicBezTo>
                    <a:cubicBezTo>
                      <a:pt x="3942" y="680892"/>
                      <a:pt x="7884" y="936642"/>
                      <a:pt x="7884" y="1191373"/>
                    </a:cubicBezTo>
                    <a:cubicBezTo>
                      <a:pt x="7884" y="1314662"/>
                      <a:pt x="6570" y="1436933"/>
                      <a:pt x="14455" y="1560223"/>
                    </a:cubicBezTo>
                    <a:cubicBezTo>
                      <a:pt x="17083" y="1599961"/>
                      <a:pt x="19711" y="1638680"/>
                      <a:pt x="24967" y="1678418"/>
                    </a:cubicBezTo>
                    <a:cubicBezTo>
                      <a:pt x="198426" y="1680456"/>
                      <a:pt x="370570" y="1683513"/>
                      <a:pt x="544029" y="1687588"/>
                    </a:cubicBezTo>
                    <a:cubicBezTo>
                      <a:pt x="1005271" y="1699786"/>
                      <a:pt x="1453372" y="1681475"/>
                      <a:pt x="1929068" y="1688607"/>
                    </a:cubicBezTo>
                    <a:cubicBezTo>
                      <a:pt x="2287812" y="1694706"/>
                      <a:pt x="2639985" y="1678418"/>
                      <a:pt x="2998288" y="1678418"/>
                    </a:cubicBezTo>
                    <a:cubicBezTo>
                      <a:pt x="2998288" y="1665172"/>
                      <a:pt x="2999558" y="1587734"/>
                      <a:pt x="3000828" y="1574488"/>
                    </a:cubicBezTo>
                    <a:cubicBezTo>
                      <a:pt x="3003368" y="1495012"/>
                      <a:pt x="2989398" y="1346249"/>
                      <a:pt x="2990668" y="1266773"/>
                    </a:cubicBezTo>
                    <a:cubicBezTo>
                      <a:pt x="2997018" y="939699"/>
                      <a:pt x="2984274" y="924415"/>
                      <a:pt x="2981646" y="642173"/>
                    </a:cubicBezTo>
                    <a:close/>
                  </a:path>
                </a:pathLst>
              </a:custGeom>
              <a:blipFill>
                <a:blip r:embed="rId9"/>
                <a:stretch>
                  <a:fillRect l="-518" r="-1588" b="-77509"/>
                </a:stretch>
              </a:blipFill>
            </p:spPr>
          </p:sp>
        </p:grpSp>
        <p:grpSp>
          <p:nvGrpSpPr>
            <p:cNvPr id="23" name="Group 23"/>
            <p:cNvGrpSpPr/>
            <p:nvPr/>
          </p:nvGrpSpPr>
          <p:grpSpPr>
            <a:xfrm rot="-154">
              <a:off x="12963309" y="3917685"/>
              <a:ext cx="3948747" cy="4579024"/>
              <a:chOff x="0" y="0"/>
              <a:chExt cx="812800" cy="942535"/>
            </a:xfrm>
          </p:grpSpPr>
          <p:sp>
            <p:nvSpPr>
              <p:cNvPr id="24" name="Freeform 24"/>
              <p:cNvSpPr/>
              <p:nvPr/>
            </p:nvSpPr>
            <p:spPr>
              <a:xfrm>
                <a:off x="0" y="0"/>
                <a:ext cx="812800" cy="942535"/>
              </a:xfrm>
              <a:custGeom>
                <a:avLst/>
                <a:gdLst/>
                <a:ahLst/>
                <a:cxnLst/>
                <a:rect l="l" t="t" r="r" b="b"/>
                <a:pathLst>
                  <a:path w="812800" h="942535">
                    <a:moveTo>
                      <a:pt x="0" y="0"/>
                    </a:moveTo>
                    <a:lnTo>
                      <a:pt x="812800" y="0"/>
                    </a:lnTo>
                    <a:lnTo>
                      <a:pt x="812800" y="942535"/>
                    </a:lnTo>
                    <a:lnTo>
                      <a:pt x="0" y="942535"/>
                    </a:lnTo>
                    <a:close/>
                  </a:path>
                </a:pathLst>
              </a:custGeom>
              <a:blipFill>
                <a:blip r:embed="rId10"/>
                <a:stretch>
                  <a:fillRect l="-4234" r="-14110"/>
                </a:stretch>
              </a:blipFill>
            </p:spPr>
          </p:sp>
        </p:grpSp>
        <p:sp>
          <p:nvSpPr>
            <p:cNvPr id="25" name="AutoShape 25"/>
            <p:cNvSpPr/>
            <p:nvPr/>
          </p:nvSpPr>
          <p:spPr>
            <a:xfrm>
              <a:off x="12935457" y="3917596"/>
              <a:ext cx="3976497" cy="0"/>
            </a:xfrm>
            <a:prstGeom prst="line">
              <a:avLst/>
            </a:prstGeom>
            <a:ln w="113241" cap="flat">
              <a:solidFill>
                <a:srgbClr val="000000"/>
              </a:solidFill>
              <a:prstDash val="solid"/>
              <a:headEnd type="none" w="sm" len="sm"/>
              <a:tailEnd type="none" w="sm" len="sm"/>
            </a:ln>
          </p:spPr>
        </p:sp>
        <p:sp>
          <p:nvSpPr>
            <p:cNvPr id="26" name="AutoShape 26"/>
            <p:cNvSpPr/>
            <p:nvPr/>
          </p:nvSpPr>
          <p:spPr>
            <a:xfrm>
              <a:off x="12935608" y="8529044"/>
              <a:ext cx="3948747" cy="0"/>
            </a:xfrm>
            <a:prstGeom prst="line">
              <a:avLst/>
            </a:prstGeom>
            <a:ln w="113241" cap="flat">
              <a:solidFill>
                <a:srgbClr val="000000"/>
              </a:solidFill>
              <a:prstDash val="solid"/>
              <a:headEnd type="none" w="sm" len="sm"/>
              <a:tailEnd type="none" w="sm" len="sm"/>
            </a:ln>
          </p:spPr>
        </p:sp>
        <p:sp>
          <p:nvSpPr>
            <p:cNvPr id="27" name="AutoShape 27"/>
            <p:cNvSpPr/>
            <p:nvPr/>
          </p:nvSpPr>
          <p:spPr>
            <a:xfrm flipH="1" flipV="1">
              <a:off x="16854885" y="3893622"/>
              <a:ext cx="0" cy="4685615"/>
            </a:xfrm>
            <a:prstGeom prst="line">
              <a:avLst/>
            </a:prstGeom>
            <a:ln w="113241" cap="flat">
              <a:solidFill>
                <a:srgbClr val="000000"/>
              </a:solidFill>
              <a:prstDash val="solid"/>
              <a:headEnd type="none" w="sm" len="sm"/>
              <a:tailEnd type="none" w="sm" len="sm"/>
            </a:ln>
          </p:spPr>
        </p:sp>
        <p:sp>
          <p:nvSpPr>
            <p:cNvPr id="28" name="AutoShape 28"/>
            <p:cNvSpPr/>
            <p:nvPr/>
          </p:nvSpPr>
          <p:spPr>
            <a:xfrm flipH="1" flipV="1">
              <a:off x="12992525" y="3878858"/>
              <a:ext cx="0" cy="4685615"/>
            </a:xfrm>
            <a:prstGeom prst="line">
              <a:avLst/>
            </a:prstGeom>
            <a:ln w="113241" cap="flat">
              <a:solidFill>
                <a:srgbClr val="000000"/>
              </a:solidFill>
              <a:prstDash val="solid"/>
              <a:headEnd type="none" w="sm" len="sm"/>
              <a:tailEnd type="none" w="sm" len="sm"/>
            </a:ln>
          </p:spPr>
        </p:sp>
        <p:sp>
          <p:nvSpPr>
            <p:cNvPr id="29" name="Freeform 29"/>
            <p:cNvSpPr/>
            <p:nvPr/>
          </p:nvSpPr>
          <p:spPr>
            <a:xfrm>
              <a:off x="0" y="4118708"/>
              <a:ext cx="9431461" cy="4736383"/>
            </a:xfrm>
            <a:custGeom>
              <a:avLst/>
              <a:gdLst/>
              <a:ahLst/>
              <a:cxnLst/>
              <a:rect l="l" t="t" r="r" b="b"/>
              <a:pathLst>
                <a:path w="9431461" h="4736383">
                  <a:moveTo>
                    <a:pt x="0" y="0"/>
                  </a:moveTo>
                  <a:lnTo>
                    <a:pt x="9431461" y="0"/>
                  </a:lnTo>
                  <a:lnTo>
                    <a:pt x="9431461" y="4736384"/>
                  </a:lnTo>
                  <a:lnTo>
                    <a:pt x="0" y="4736384"/>
                  </a:lnTo>
                  <a:lnTo>
                    <a:pt x="0" y="0"/>
                  </a:lnTo>
                  <a:close/>
                </a:path>
              </a:pathLst>
            </a:custGeom>
            <a:blipFill>
              <a:blip r:embed="rId11"/>
              <a:stretch>
                <a:fillRect l="-626" r="-541"/>
              </a:stretch>
            </a:blipFill>
          </p:spPr>
        </p:sp>
        <p:grpSp>
          <p:nvGrpSpPr>
            <p:cNvPr id="30" name="Group 30"/>
            <p:cNvGrpSpPr/>
            <p:nvPr/>
          </p:nvGrpSpPr>
          <p:grpSpPr>
            <a:xfrm>
              <a:off x="1970875" y="4338059"/>
              <a:ext cx="5843446" cy="3570078"/>
              <a:chOff x="0" y="0"/>
              <a:chExt cx="3961218" cy="2420123"/>
            </a:xfrm>
          </p:grpSpPr>
          <p:sp>
            <p:nvSpPr>
              <p:cNvPr id="31" name="Freeform 31"/>
              <p:cNvSpPr/>
              <p:nvPr/>
            </p:nvSpPr>
            <p:spPr>
              <a:xfrm>
                <a:off x="19086" y="-1270"/>
                <a:ext cx="3959912" cy="2431553"/>
              </a:xfrm>
              <a:custGeom>
                <a:avLst/>
                <a:gdLst/>
                <a:ahLst/>
                <a:cxnLst/>
                <a:rect l="l" t="t" r="r" b="b"/>
                <a:pathLst>
                  <a:path w="3959912" h="2431553">
                    <a:moveTo>
                      <a:pt x="3936926" y="919953"/>
                    </a:moveTo>
                    <a:cubicBezTo>
                      <a:pt x="3935191" y="718398"/>
                      <a:pt x="3921311" y="474487"/>
                      <a:pt x="3921311" y="255405"/>
                    </a:cubicBezTo>
                    <a:cubicBezTo>
                      <a:pt x="3921311" y="195522"/>
                      <a:pt x="3919576" y="75758"/>
                      <a:pt x="3910900" y="15875"/>
                    </a:cubicBezTo>
                    <a:cubicBezTo>
                      <a:pt x="3702689" y="15875"/>
                      <a:pt x="3478862" y="1270"/>
                      <a:pt x="3268916" y="1270"/>
                    </a:cubicBezTo>
                    <a:cubicBezTo>
                      <a:pt x="2177542" y="4191"/>
                      <a:pt x="1096579" y="0"/>
                      <a:pt x="6940" y="1270"/>
                    </a:cubicBezTo>
                    <a:cubicBezTo>
                      <a:pt x="6940" y="196983"/>
                      <a:pt x="0" y="414604"/>
                      <a:pt x="1735" y="610317"/>
                    </a:cubicBezTo>
                    <a:cubicBezTo>
                      <a:pt x="5205" y="975453"/>
                      <a:pt x="10411" y="1342050"/>
                      <a:pt x="10411" y="1707186"/>
                    </a:cubicBezTo>
                    <a:cubicBezTo>
                      <a:pt x="10411" y="1883912"/>
                      <a:pt x="8675" y="2059178"/>
                      <a:pt x="19086" y="2235904"/>
                    </a:cubicBezTo>
                    <a:cubicBezTo>
                      <a:pt x="22556" y="2292865"/>
                      <a:pt x="26026" y="2348365"/>
                      <a:pt x="32967" y="2405327"/>
                    </a:cubicBezTo>
                    <a:cubicBezTo>
                      <a:pt x="261999" y="2408248"/>
                      <a:pt x="489296" y="2412630"/>
                      <a:pt x="718329" y="2418472"/>
                    </a:cubicBezTo>
                    <a:cubicBezTo>
                      <a:pt x="1327346" y="2431553"/>
                      <a:pt x="1919013" y="2409708"/>
                      <a:pt x="2547117" y="2419932"/>
                    </a:cubicBezTo>
                    <a:cubicBezTo>
                      <a:pt x="3020797" y="2426473"/>
                      <a:pt x="3485802" y="2405327"/>
                      <a:pt x="3954832" y="2405327"/>
                    </a:cubicBezTo>
                    <a:cubicBezTo>
                      <a:pt x="3954832" y="2386340"/>
                      <a:pt x="3956102" y="2275338"/>
                      <a:pt x="3957372" y="2256351"/>
                    </a:cubicBezTo>
                    <a:cubicBezTo>
                      <a:pt x="3959912" y="2142429"/>
                      <a:pt x="3945942" y="1929189"/>
                      <a:pt x="3947212" y="1815267"/>
                    </a:cubicBezTo>
                    <a:cubicBezTo>
                      <a:pt x="3953562" y="1346432"/>
                      <a:pt x="3940397" y="1324524"/>
                      <a:pt x="3936926" y="919953"/>
                    </a:cubicBezTo>
                    <a:close/>
                  </a:path>
                </a:pathLst>
              </a:custGeom>
              <a:blipFill>
                <a:blip r:embed="rId12"/>
                <a:stretch>
                  <a:fillRect b="-60071"/>
                </a:stretch>
              </a:blipFill>
            </p:spPr>
          </p:sp>
        </p:grpSp>
        <p:sp>
          <p:nvSpPr>
            <p:cNvPr id="32" name="Freeform 32"/>
            <p:cNvSpPr/>
            <p:nvPr/>
          </p:nvSpPr>
          <p:spPr>
            <a:xfrm rot="-10800000">
              <a:off x="1054342" y="3191527"/>
              <a:ext cx="4117854" cy="669151"/>
            </a:xfrm>
            <a:custGeom>
              <a:avLst/>
              <a:gdLst/>
              <a:ahLst/>
              <a:cxnLst/>
              <a:rect l="l" t="t" r="r" b="b"/>
              <a:pathLst>
                <a:path w="4117854" h="669151">
                  <a:moveTo>
                    <a:pt x="0" y="0"/>
                  </a:moveTo>
                  <a:lnTo>
                    <a:pt x="4117854" y="0"/>
                  </a:lnTo>
                  <a:lnTo>
                    <a:pt x="4117854" y="669151"/>
                  </a:lnTo>
                  <a:lnTo>
                    <a:pt x="0" y="669151"/>
                  </a:lnTo>
                  <a:lnTo>
                    <a:pt x="0" y="0"/>
                  </a:lnTo>
                  <a:close/>
                </a:path>
              </a:pathLst>
            </a:custGeom>
            <a:blipFill>
              <a:blip r:embed="rId13"/>
              <a:stretch>
                <a:fillRect/>
              </a:stretch>
            </a:blipFill>
          </p:spPr>
        </p:sp>
        <p:sp>
          <p:nvSpPr>
            <p:cNvPr id="33" name="Freeform 33"/>
            <p:cNvSpPr/>
            <p:nvPr/>
          </p:nvSpPr>
          <p:spPr>
            <a:xfrm>
              <a:off x="818913" y="629486"/>
              <a:ext cx="4416612" cy="2859737"/>
            </a:xfrm>
            <a:custGeom>
              <a:avLst/>
              <a:gdLst/>
              <a:ahLst/>
              <a:cxnLst/>
              <a:rect l="l" t="t" r="r" b="b"/>
              <a:pathLst>
                <a:path w="4416612" h="2859737">
                  <a:moveTo>
                    <a:pt x="0" y="0"/>
                  </a:moveTo>
                  <a:lnTo>
                    <a:pt x="4416612" y="0"/>
                  </a:lnTo>
                  <a:lnTo>
                    <a:pt x="4416612" y="2859737"/>
                  </a:lnTo>
                  <a:lnTo>
                    <a:pt x="0" y="2859737"/>
                  </a:lnTo>
                  <a:lnTo>
                    <a:pt x="0" y="0"/>
                  </a:lnTo>
                  <a:close/>
                </a:path>
              </a:pathLst>
            </a:custGeom>
            <a:blipFill>
              <a:blip r:embed="rId11"/>
              <a:stretch>
                <a:fillRect l="-29564" r="-25391" b="-18794"/>
              </a:stretch>
            </a:blipFill>
          </p:spPr>
        </p:sp>
        <p:grpSp>
          <p:nvGrpSpPr>
            <p:cNvPr id="34" name="Group 34"/>
            <p:cNvGrpSpPr/>
            <p:nvPr/>
          </p:nvGrpSpPr>
          <p:grpSpPr>
            <a:xfrm>
              <a:off x="1054342" y="765532"/>
              <a:ext cx="3977191" cy="2560490"/>
              <a:chOff x="0" y="0"/>
              <a:chExt cx="2922512" cy="1881494"/>
            </a:xfrm>
          </p:grpSpPr>
          <p:sp>
            <p:nvSpPr>
              <p:cNvPr id="35" name="Freeform 35"/>
              <p:cNvSpPr/>
              <p:nvPr/>
            </p:nvSpPr>
            <p:spPr>
              <a:xfrm>
                <a:off x="14081" y="-1270"/>
                <a:ext cx="2926210" cy="1892924"/>
              </a:xfrm>
              <a:custGeom>
                <a:avLst/>
                <a:gdLst/>
                <a:ahLst/>
                <a:cxnLst/>
                <a:rect l="l" t="t" r="r" b="b"/>
                <a:pathLst>
                  <a:path w="2926210" h="1892924">
                    <a:moveTo>
                      <a:pt x="2904590" y="715488"/>
                    </a:moveTo>
                    <a:cubicBezTo>
                      <a:pt x="2903310" y="558792"/>
                      <a:pt x="2893069" y="369166"/>
                      <a:pt x="2893069" y="198844"/>
                    </a:cubicBezTo>
                    <a:cubicBezTo>
                      <a:pt x="2893069" y="152289"/>
                      <a:pt x="2891789" y="59180"/>
                      <a:pt x="2885388" y="12625"/>
                    </a:cubicBezTo>
                    <a:cubicBezTo>
                      <a:pt x="2731774" y="12625"/>
                      <a:pt x="2566639" y="1270"/>
                      <a:pt x="2411744" y="1270"/>
                    </a:cubicBezTo>
                    <a:cubicBezTo>
                      <a:pt x="1606550" y="3541"/>
                      <a:pt x="809036" y="0"/>
                      <a:pt x="5121" y="1270"/>
                    </a:cubicBezTo>
                    <a:cubicBezTo>
                      <a:pt x="5121" y="153425"/>
                      <a:pt x="0" y="322611"/>
                      <a:pt x="1280" y="474766"/>
                    </a:cubicBezTo>
                    <a:cubicBezTo>
                      <a:pt x="3841" y="758637"/>
                      <a:pt x="7681" y="1043643"/>
                      <a:pt x="7681" y="1327513"/>
                    </a:cubicBezTo>
                    <a:cubicBezTo>
                      <a:pt x="7681" y="1464906"/>
                      <a:pt x="6401" y="1601164"/>
                      <a:pt x="14082" y="1738558"/>
                    </a:cubicBezTo>
                    <a:cubicBezTo>
                      <a:pt x="16642" y="1782841"/>
                      <a:pt x="19202" y="1825990"/>
                      <a:pt x="24323" y="1870273"/>
                    </a:cubicBezTo>
                    <a:cubicBezTo>
                      <a:pt x="193298" y="1872544"/>
                      <a:pt x="360994" y="1875951"/>
                      <a:pt x="529970" y="1880493"/>
                    </a:cubicBezTo>
                    <a:cubicBezTo>
                      <a:pt x="979291" y="1892924"/>
                      <a:pt x="1415812" y="1873680"/>
                      <a:pt x="1879215" y="1881628"/>
                    </a:cubicBezTo>
                    <a:cubicBezTo>
                      <a:pt x="2228687" y="1887844"/>
                      <a:pt x="2571759" y="1870273"/>
                      <a:pt x="2921131" y="1870273"/>
                    </a:cubicBezTo>
                    <a:cubicBezTo>
                      <a:pt x="2921131" y="1855512"/>
                      <a:pt x="2922401" y="1769215"/>
                      <a:pt x="2923670" y="1754454"/>
                    </a:cubicBezTo>
                    <a:cubicBezTo>
                      <a:pt x="2926210" y="1665887"/>
                      <a:pt x="2912241" y="1500106"/>
                      <a:pt x="2913510" y="1411539"/>
                    </a:cubicBezTo>
                    <a:cubicBezTo>
                      <a:pt x="2919860" y="1047049"/>
                      <a:pt x="2907150" y="1030017"/>
                      <a:pt x="2904590" y="715488"/>
                    </a:cubicBezTo>
                    <a:close/>
                  </a:path>
                </a:pathLst>
              </a:custGeom>
              <a:blipFill>
                <a:blip r:embed="rId14"/>
                <a:stretch>
                  <a:fillRect l="-518" t="-17320" r="-529" b="-36307"/>
                </a:stretch>
              </a:blipFill>
            </p:spPr>
          </p:sp>
        </p:grpSp>
      </p:grpSp>
      <p:sp>
        <p:nvSpPr>
          <p:cNvPr id="36" name="TextBox 36"/>
          <p:cNvSpPr txBox="1"/>
          <p:nvPr/>
        </p:nvSpPr>
        <p:spPr>
          <a:xfrm>
            <a:off x="504781" y="1416375"/>
            <a:ext cx="17278438" cy="638175"/>
          </a:xfrm>
          <a:prstGeom prst="rect">
            <a:avLst/>
          </a:prstGeom>
        </p:spPr>
        <p:txBody>
          <a:bodyPr lIns="0" tIns="0" rIns="0" bIns="0" rtlCol="0" anchor="t">
            <a:spAutoFit/>
          </a:bodyPr>
          <a:lstStyle/>
          <a:p>
            <a:pPr algn="ctr" rtl="1">
              <a:lnSpc>
                <a:spcPts val="5058"/>
              </a:lnSpc>
            </a:pPr>
            <a:r>
              <a:rPr lang="ar-EG" sz="4215">
                <a:solidFill>
                  <a:srgbClr val="FFFFFF"/>
                </a:solidFill>
                <a:latin typeface="Droid Arabic Kufi"/>
                <a:ea typeface="Droid Arabic Kufi"/>
                <a:cs typeface="Droid Arabic Kufi"/>
                <a:sym typeface="Droid Arabic Kufi"/>
                <a:rtl/>
              </a:rPr>
              <a:t>هنا </a:t>
            </a:r>
            <a:r>
              <a:rPr lang="ar-EG" sz="4215" b="1">
                <a:solidFill>
                  <a:srgbClr val="C1FF72"/>
                </a:solidFill>
                <a:latin typeface="Droid Arabic Kufi Bold"/>
                <a:ea typeface="Droid Arabic Kufi Bold"/>
                <a:cs typeface="Droid Arabic Kufi Bold"/>
                <a:sym typeface="Droid Arabic Kufi Bold"/>
                <a:rtl/>
              </a:rPr>
              <a:t>مَــسَـارِن</a:t>
            </a:r>
            <a:r>
              <a:rPr lang="ar-EG" sz="4215">
                <a:solidFill>
                  <a:srgbClr val="FFFFFF"/>
                </a:solidFill>
                <a:latin typeface="Droid Arabic Kufi"/>
                <a:ea typeface="Droid Arabic Kufi"/>
                <a:cs typeface="Droid Arabic Kufi"/>
                <a:sym typeface="Droid Arabic Kufi"/>
                <a:rtl/>
              </a:rPr>
              <a:t> حيث يبدأ الذكاء</a:t>
            </a:r>
            <a:r>
              <a:rPr lang="ar-EG" sz="4215" b="1">
                <a:solidFill>
                  <a:srgbClr val="FFFFFF"/>
                </a:solidFill>
                <a:latin typeface="Droid Arabic Kufi Bold"/>
                <a:ea typeface="Droid Arabic Kufi Bold"/>
                <a:cs typeface="Droid Arabic Kufi Bold"/>
                <a:sym typeface="Droid Arabic Kufi Bold"/>
                <a:rtl/>
              </a:rPr>
              <a:t>….</a:t>
            </a:r>
            <a:r>
              <a:rPr lang="ar-EG" sz="4215">
                <a:solidFill>
                  <a:srgbClr val="FFFFFF"/>
                </a:solidFill>
                <a:latin typeface="Droid Arabic Kufi"/>
                <a:ea typeface="Droid Arabic Kufi"/>
                <a:cs typeface="Droid Arabic Kufi"/>
                <a:sym typeface="Droid Arabic Kufi"/>
                <a:rtl/>
              </a:rPr>
              <a:t>من قلب الطريق</a:t>
            </a:r>
          </a:p>
        </p:txBody>
      </p:sp>
      <p:sp>
        <p:nvSpPr>
          <p:cNvPr id="37" name="Freeform 37"/>
          <p:cNvSpPr/>
          <p:nvPr/>
        </p:nvSpPr>
        <p:spPr>
          <a:xfrm>
            <a:off x="742210" y="5358444"/>
            <a:ext cx="2539263" cy="2767589"/>
          </a:xfrm>
          <a:custGeom>
            <a:avLst/>
            <a:gdLst/>
            <a:ahLst/>
            <a:cxnLst/>
            <a:rect l="l" t="t" r="r" b="b"/>
            <a:pathLst>
              <a:path w="2539263" h="2767589">
                <a:moveTo>
                  <a:pt x="0" y="0"/>
                </a:moveTo>
                <a:lnTo>
                  <a:pt x="2539263" y="0"/>
                </a:lnTo>
                <a:lnTo>
                  <a:pt x="2539263" y="2767589"/>
                </a:lnTo>
                <a:lnTo>
                  <a:pt x="0" y="276758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8" name="Group 38"/>
          <p:cNvGrpSpPr/>
          <p:nvPr/>
        </p:nvGrpSpPr>
        <p:grpSpPr>
          <a:xfrm>
            <a:off x="1217782" y="6130834"/>
            <a:ext cx="1588119" cy="1639257"/>
            <a:chOff x="0" y="0"/>
            <a:chExt cx="2953538" cy="3048643"/>
          </a:xfrm>
        </p:grpSpPr>
        <p:sp>
          <p:nvSpPr>
            <p:cNvPr id="39" name="Freeform 39">
              <a:hlinkClick r:id="rId17" tooltip="https://www.figma.com/design/fsSBzCtnrzuGVkuoyxHieY/hac.?node-id=339-2710"/>
            </p:cNvPr>
            <p:cNvSpPr/>
            <p:nvPr/>
          </p:nvSpPr>
          <p:spPr>
            <a:xfrm>
              <a:off x="14231" y="-1270"/>
              <a:ext cx="2957087" cy="3060073"/>
            </a:xfrm>
            <a:custGeom>
              <a:avLst/>
              <a:gdLst/>
              <a:ahLst/>
              <a:cxnLst/>
              <a:rect l="l" t="t" r="r" b="b"/>
              <a:pathLst>
                <a:path w="2957087" h="3060073">
                  <a:moveTo>
                    <a:pt x="2935426" y="1158540"/>
                  </a:moveTo>
                  <a:cubicBezTo>
                    <a:pt x="2934132" y="904640"/>
                    <a:pt x="2923782" y="597384"/>
                    <a:pt x="2923782" y="321405"/>
                  </a:cubicBezTo>
                  <a:cubicBezTo>
                    <a:pt x="2923782" y="245971"/>
                    <a:pt x="2922489" y="95103"/>
                    <a:pt x="2916020" y="19669"/>
                  </a:cubicBezTo>
                  <a:cubicBezTo>
                    <a:pt x="2760775" y="19669"/>
                    <a:pt x="2593887" y="1270"/>
                    <a:pt x="2437348" y="1270"/>
                  </a:cubicBezTo>
                  <a:cubicBezTo>
                    <a:pt x="1623605" y="4950"/>
                    <a:pt x="817624" y="0"/>
                    <a:pt x="5175" y="1270"/>
                  </a:cubicBezTo>
                  <a:cubicBezTo>
                    <a:pt x="5175" y="247811"/>
                    <a:pt x="0" y="521950"/>
                    <a:pt x="1294" y="768490"/>
                  </a:cubicBezTo>
                  <a:cubicBezTo>
                    <a:pt x="3881" y="1228455"/>
                    <a:pt x="7762" y="1690259"/>
                    <a:pt x="7762" y="2150223"/>
                  </a:cubicBezTo>
                  <a:cubicBezTo>
                    <a:pt x="7762" y="2372846"/>
                    <a:pt x="6468" y="2593629"/>
                    <a:pt x="14231" y="2816251"/>
                  </a:cubicBezTo>
                  <a:cubicBezTo>
                    <a:pt x="16818" y="2888006"/>
                    <a:pt x="19405" y="2957920"/>
                    <a:pt x="24580" y="3029674"/>
                  </a:cubicBezTo>
                  <a:cubicBezTo>
                    <a:pt x="195350" y="3033354"/>
                    <a:pt x="364826" y="3038874"/>
                    <a:pt x="535595" y="3046233"/>
                  </a:cubicBezTo>
                  <a:cubicBezTo>
                    <a:pt x="989687" y="3060073"/>
                    <a:pt x="1430842" y="3035194"/>
                    <a:pt x="1899165" y="3048073"/>
                  </a:cubicBezTo>
                  <a:cubicBezTo>
                    <a:pt x="2252347" y="3054993"/>
                    <a:pt x="2599061" y="3029674"/>
                    <a:pt x="2952007" y="3029674"/>
                  </a:cubicBezTo>
                  <a:cubicBezTo>
                    <a:pt x="2952007" y="3005756"/>
                    <a:pt x="2953277" y="2865927"/>
                    <a:pt x="2954547" y="2842009"/>
                  </a:cubicBezTo>
                  <a:cubicBezTo>
                    <a:pt x="2957087" y="2698500"/>
                    <a:pt x="2943117" y="2429881"/>
                    <a:pt x="2944387" y="2286372"/>
                  </a:cubicBezTo>
                  <a:cubicBezTo>
                    <a:pt x="2950737" y="1695778"/>
                    <a:pt x="2938013" y="1668180"/>
                    <a:pt x="2935426" y="1158540"/>
                  </a:cubicBezTo>
                  <a:close/>
                </a:path>
              </a:pathLst>
            </a:custGeom>
            <a:blipFill>
              <a:blip r:embed="rId18"/>
              <a:stretch>
                <a:fillRect l="-3322" b="-78"/>
              </a:stretch>
            </a:blipFill>
          </p:spPr>
        </p:sp>
      </p:grpSp>
      <p:sp>
        <p:nvSpPr>
          <p:cNvPr id="40" name="Freeform 40">
            <a:hlinkClick r:id="rId19" tooltip="https://staging.d1i445lw2nymms.amplifyapp.com"/>
          </p:cNvPr>
          <p:cNvSpPr/>
          <p:nvPr/>
        </p:nvSpPr>
        <p:spPr>
          <a:xfrm>
            <a:off x="6670077" y="8966323"/>
            <a:ext cx="6564687" cy="803820"/>
          </a:xfrm>
          <a:custGeom>
            <a:avLst/>
            <a:gdLst/>
            <a:ahLst/>
            <a:cxnLst/>
            <a:rect l="l" t="t" r="r" b="b"/>
            <a:pathLst>
              <a:path w="6564687" h="803820">
                <a:moveTo>
                  <a:pt x="0" y="0"/>
                </a:moveTo>
                <a:lnTo>
                  <a:pt x="6564687" y="0"/>
                </a:lnTo>
                <a:lnTo>
                  <a:pt x="6564687" y="803820"/>
                </a:lnTo>
                <a:lnTo>
                  <a:pt x="0" y="80382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TextBox 41"/>
          <p:cNvSpPr txBox="1"/>
          <p:nvPr/>
        </p:nvSpPr>
        <p:spPr>
          <a:xfrm>
            <a:off x="911776" y="8269297"/>
            <a:ext cx="2200130" cy="276225"/>
          </a:xfrm>
          <a:prstGeom prst="rect">
            <a:avLst/>
          </a:prstGeom>
        </p:spPr>
        <p:txBody>
          <a:bodyPr lIns="0" tIns="0" rIns="0" bIns="0" rtlCol="0" anchor="t">
            <a:spAutoFit/>
          </a:bodyPr>
          <a:lstStyle/>
          <a:p>
            <a:pPr algn="ctr" rtl="1">
              <a:lnSpc>
                <a:spcPts val="2138"/>
              </a:lnSpc>
            </a:pPr>
            <a:r>
              <a:rPr lang="ar-EG" sz="1782">
                <a:solidFill>
                  <a:srgbClr val="FFFFFF"/>
                </a:solidFill>
                <a:latin typeface="Droid Arabic Kufi"/>
                <a:ea typeface="Droid Arabic Kufi"/>
                <a:cs typeface="Droid Arabic Kufi"/>
                <a:sym typeface="Droid Arabic Kufi"/>
                <a:rtl/>
              </a:rPr>
              <a:t>لرؤية النموذج الأولــي</a:t>
            </a:r>
          </a:p>
        </p:txBody>
      </p:sp>
      <p:sp>
        <p:nvSpPr>
          <p:cNvPr id="42" name="TextBox 42"/>
          <p:cNvSpPr txBox="1"/>
          <p:nvPr/>
        </p:nvSpPr>
        <p:spPr>
          <a:xfrm>
            <a:off x="7777889" y="9204448"/>
            <a:ext cx="3985471" cy="275646"/>
          </a:xfrm>
          <a:prstGeom prst="rect">
            <a:avLst/>
          </a:prstGeom>
        </p:spPr>
        <p:txBody>
          <a:bodyPr lIns="0" tIns="0" rIns="0" bIns="0" rtlCol="0" anchor="t">
            <a:spAutoFit/>
          </a:bodyPr>
          <a:lstStyle/>
          <a:p>
            <a:pPr algn="l">
              <a:lnSpc>
                <a:spcPts val="2148"/>
              </a:lnSpc>
            </a:pPr>
            <a:r>
              <a:rPr lang="en-US" sz="1534" b="1" u="sng">
                <a:solidFill>
                  <a:srgbClr val="000000"/>
                </a:solidFill>
                <a:latin typeface="Arimo Bold"/>
                <a:ea typeface="Arimo Bold"/>
                <a:cs typeface="Arimo Bold"/>
                <a:sym typeface="Arimo Bold"/>
                <a:hlinkClick r:id="rId22" tooltip="https://aser.ddpdyz20iath7.amplifyapp.com"/>
              </a:rPr>
              <a:t>https://aser.ddpdyz20iath7.amplifyapp.com</a:t>
            </a:r>
          </a:p>
        </p:txBody>
      </p:sp>
      <p:sp>
        <p:nvSpPr>
          <p:cNvPr id="43" name="TextBox 43"/>
          <p:cNvSpPr txBox="1"/>
          <p:nvPr/>
        </p:nvSpPr>
        <p:spPr>
          <a:xfrm>
            <a:off x="8720183" y="9863753"/>
            <a:ext cx="2464474" cy="201257"/>
          </a:xfrm>
          <a:prstGeom prst="rect">
            <a:avLst/>
          </a:prstGeom>
        </p:spPr>
        <p:txBody>
          <a:bodyPr lIns="0" tIns="0" rIns="0" bIns="0" rtlCol="0" anchor="t">
            <a:spAutoFit/>
          </a:bodyPr>
          <a:lstStyle/>
          <a:p>
            <a:pPr algn="ctr" rtl="1">
              <a:lnSpc>
                <a:spcPts val="1614"/>
              </a:lnSpc>
            </a:pPr>
            <a:r>
              <a:rPr lang="ar-EG" sz="1345">
                <a:solidFill>
                  <a:srgbClr val="FFFFFF"/>
                </a:solidFill>
                <a:latin typeface="Droid Arabic Kufi"/>
                <a:ea typeface="Droid Arabic Kufi"/>
                <a:cs typeface="Droid Arabic Kufi"/>
                <a:sym typeface="Droid Arabic Kufi"/>
                <a:rtl/>
              </a:rPr>
              <a:t>رابــط الموقع الإلكتروني لمســارن</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4725380" y="-1973030"/>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17447941" y="1610928"/>
            <a:ext cx="5246522" cy="7495031"/>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3234764" y="-268662"/>
            <a:ext cx="4365577" cy="2405689"/>
            <a:chOff x="0" y="0"/>
            <a:chExt cx="5820769" cy="3207586"/>
          </a:xfrm>
        </p:grpSpPr>
        <p:grpSp>
          <p:nvGrpSpPr>
            <p:cNvPr id="7" name="Group 7"/>
            <p:cNvGrpSpPr/>
            <p:nvPr/>
          </p:nvGrpSpPr>
          <p:grpSpPr>
            <a:xfrm>
              <a:off x="3575459" y="0"/>
              <a:ext cx="2245310" cy="3207586"/>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0" y="1371689"/>
              <a:ext cx="1122655" cy="11226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sp>
        <p:nvSpPr>
          <p:cNvPr id="11" name="TextBox 11"/>
          <p:cNvSpPr txBox="1"/>
          <p:nvPr/>
        </p:nvSpPr>
        <p:spPr>
          <a:xfrm>
            <a:off x="12441075" y="733425"/>
            <a:ext cx="5952955" cy="771525"/>
          </a:xfrm>
          <a:prstGeom prst="rect">
            <a:avLst/>
          </a:prstGeom>
        </p:spPr>
        <p:txBody>
          <a:bodyPr lIns="0" tIns="0" rIns="0" bIns="0" rtlCol="0" anchor="t">
            <a:spAutoFit/>
          </a:bodyPr>
          <a:lstStyle/>
          <a:p>
            <a:pPr marL="0" lvl="0" indent="0" algn="ctr" rtl="1">
              <a:lnSpc>
                <a:spcPts val="6120"/>
              </a:lnSpc>
              <a:spcBef>
                <a:spcPct val="0"/>
              </a:spcBef>
            </a:pPr>
            <a:r>
              <a:rPr lang="ar-EG" sz="5100" b="1">
                <a:solidFill>
                  <a:srgbClr val="FFFFFF"/>
                </a:solidFill>
                <a:latin typeface="Droid Arabic Kufi Bold"/>
                <a:ea typeface="Droid Arabic Kufi Bold"/>
                <a:cs typeface="Droid Arabic Kufi Bold"/>
                <a:sym typeface="Droid Arabic Kufi Bold"/>
                <a:rtl/>
              </a:rPr>
              <a:t>لماذا مَسَارِن ؟</a:t>
            </a:r>
          </a:p>
        </p:txBody>
      </p:sp>
      <p:grpSp>
        <p:nvGrpSpPr>
          <p:cNvPr id="12" name="Group 12"/>
          <p:cNvGrpSpPr/>
          <p:nvPr/>
        </p:nvGrpSpPr>
        <p:grpSpPr>
          <a:xfrm>
            <a:off x="14120891" y="9021195"/>
            <a:ext cx="3479450" cy="1079521"/>
            <a:chOff x="0" y="0"/>
            <a:chExt cx="8688406" cy="2695631"/>
          </a:xfrm>
        </p:grpSpPr>
        <p:sp>
          <p:nvSpPr>
            <p:cNvPr id="13" name="Freeform 13" descr="صورة تحتوي على نص, لقطة شاشة, الخط, الرسومات  قد يكون المحتوى الذي تم إنشاؤه بواسطة الذكاء الاصطناعي غير صحيح."/>
            <p:cNvSpPr/>
            <p:nvPr/>
          </p:nvSpPr>
          <p:spPr>
            <a:xfrm>
              <a:off x="0" y="0"/>
              <a:ext cx="8688451" cy="2695690"/>
            </a:xfrm>
            <a:custGeom>
              <a:avLst/>
              <a:gdLst/>
              <a:ahLst/>
              <a:cxnLst/>
              <a:rect l="l" t="t" r="r" b="b"/>
              <a:pathLst>
                <a:path w="8688451" h="2695690">
                  <a:moveTo>
                    <a:pt x="0" y="0"/>
                  </a:moveTo>
                  <a:lnTo>
                    <a:pt x="8688451" y="0"/>
                  </a:lnTo>
                  <a:lnTo>
                    <a:pt x="8688451" y="2695690"/>
                  </a:lnTo>
                  <a:lnTo>
                    <a:pt x="0" y="2695690"/>
                  </a:lnTo>
                  <a:lnTo>
                    <a:pt x="0" y="0"/>
                  </a:lnTo>
                  <a:close/>
                </a:path>
              </a:pathLst>
            </a:custGeom>
            <a:blipFill>
              <a:blip r:embed="rId3"/>
              <a:stretch>
                <a:fillRect t="-6429" b="-6427"/>
              </a:stretch>
            </a:blipFill>
          </p:spPr>
        </p:sp>
      </p:grpSp>
      <p:grpSp>
        <p:nvGrpSpPr>
          <p:cNvPr id="14" name="Group 14"/>
          <p:cNvGrpSpPr/>
          <p:nvPr/>
        </p:nvGrpSpPr>
        <p:grpSpPr>
          <a:xfrm>
            <a:off x="742210" y="695722"/>
            <a:ext cx="999009" cy="1441305"/>
            <a:chOff x="0" y="0"/>
            <a:chExt cx="1332012" cy="1921740"/>
          </a:xfrm>
        </p:grpSpPr>
        <p:sp>
          <p:nvSpPr>
            <p:cNvPr id="15" name="Freeform 15"/>
            <p:cNvSpPr/>
            <p:nvPr/>
          </p:nvSpPr>
          <p:spPr>
            <a:xfrm>
              <a:off x="20560" y="0"/>
              <a:ext cx="1311452" cy="1311452"/>
            </a:xfrm>
            <a:custGeom>
              <a:avLst/>
              <a:gdLst/>
              <a:ahLst/>
              <a:cxnLst/>
              <a:rect l="l" t="t" r="r" b="b"/>
              <a:pathLst>
                <a:path w="1311452" h="1311452">
                  <a:moveTo>
                    <a:pt x="0" y="0"/>
                  </a:moveTo>
                  <a:lnTo>
                    <a:pt x="1311452" y="0"/>
                  </a:lnTo>
                  <a:lnTo>
                    <a:pt x="1311452" y="1311452"/>
                  </a:lnTo>
                  <a:lnTo>
                    <a:pt x="0" y="1311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2700000">
              <a:off x="189629" y="816502"/>
              <a:ext cx="915609" cy="915609"/>
            </a:xfrm>
            <a:custGeom>
              <a:avLst/>
              <a:gdLst/>
              <a:ahLst/>
              <a:cxnLst/>
              <a:rect l="l" t="t" r="r" b="b"/>
              <a:pathLst>
                <a:path w="915609" h="915609">
                  <a:moveTo>
                    <a:pt x="0" y="0"/>
                  </a:moveTo>
                  <a:lnTo>
                    <a:pt x="915609" y="0"/>
                  </a:lnTo>
                  <a:lnTo>
                    <a:pt x="915609" y="915609"/>
                  </a:lnTo>
                  <a:lnTo>
                    <a:pt x="0" y="91560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grpSp>
        <p:nvGrpSpPr>
          <p:cNvPr id="17" name="Group 17"/>
          <p:cNvGrpSpPr/>
          <p:nvPr/>
        </p:nvGrpSpPr>
        <p:grpSpPr>
          <a:xfrm>
            <a:off x="1028700" y="3631699"/>
            <a:ext cx="3409465" cy="340946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9" name="Group 19"/>
          <p:cNvGrpSpPr/>
          <p:nvPr/>
        </p:nvGrpSpPr>
        <p:grpSpPr>
          <a:xfrm>
            <a:off x="2098120" y="2573553"/>
            <a:ext cx="3202109" cy="3787384"/>
            <a:chOff x="0" y="0"/>
            <a:chExt cx="1266226" cy="1497663"/>
          </a:xfrm>
        </p:grpSpPr>
        <p:sp>
          <p:nvSpPr>
            <p:cNvPr id="20" name="Freeform 20"/>
            <p:cNvSpPr/>
            <p:nvPr/>
          </p:nvSpPr>
          <p:spPr>
            <a:xfrm>
              <a:off x="0" y="0"/>
              <a:ext cx="1266226" cy="1497664"/>
            </a:xfrm>
            <a:custGeom>
              <a:avLst/>
              <a:gdLst/>
              <a:ahLst/>
              <a:cxnLst/>
              <a:rect l="l" t="t" r="r" b="b"/>
              <a:pathLst>
                <a:path w="1266226" h="1497664">
                  <a:moveTo>
                    <a:pt x="72533" y="0"/>
                  </a:moveTo>
                  <a:lnTo>
                    <a:pt x="1193693" y="0"/>
                  </a:lnTo>
                  <a:cubicBezTo>
                    <a:pt x="1212930" y="0"/>
                    <a:pt x="1231379" y="7642"/>
                    <a:pt x="1244981" y="21244"/>
                  </a:cubicBezTo>
                  <a:cubicBezTo>
                    <a:pt x="1258584" y="34847"/>
                    <a:pt x="1266226" y="53296"/>
                    <a:pt x="1266226" y="72533"/>
                  </a:cubicBezTo>
                  <a:lnTo>
                    <a:pt x="1266226" y="1425131"/>
                  </a:lnTo>
                  <a:cubicBezTo>
                    <a:pt x="1266226" y="1465190"/>
                    <a:pt x="1233752" y="1497664"/>
                    <a:pt x="1193693" y="1497664"/>
                  </a:cubicBezTo>
                  <a:lnTo>
                    <a:pt x="72533" y="1497664"/>
                  </a:lnTo>
                  <a:cubicBezTo>
                    <a:pt x="32474" y="1497664"/>
                    <a:pt x="0" y="1465190"/>
                    <a:pt x="0" y="1425131"/>
                  </a:cubicBezTo>
                  <a:lnTo>
                    <a:pt x="0" y="72533"/>
                  </a:lnTo>
                  <a:cubicBezTo>
                    <a:pt x="0" y="32474"/>
                    <a:pt x="32474" y="0"/>
                    <a:pt x="72533" y="0"/>
                  </a:cubicBezTo>
                  <a:close/>
                </a:path>
              </a:pathLst>
            </a:custGeom>
            <a:solidFill>
              <a:srgbClr val="FFFFFF"/>
            </a:solidFill>
          </p:spPr>
        </p:sp>
        <p:sp>
          <p:nvSpPr>
            <p:cNvPr id="21" name="TextBox 21"/>
            <p:cNvSpPr txBox="1"/>
            <p:nvPr/>
          </p:nvSpPr>
          <p:spPr>
            <a:xfrm>
              <a:off x="0" y="-85725"/>
              <a:ext cx="1266226" cy="1583388"/>
            </a:xfrm>
            <a:prstGeom prst="rect">
              <a:avLst/>
            </a:prstGeom>
          </p:spPr>
          <p:txBody>
            <a:bodyPr lIns="41201" tIns="41201" rIns="41201" bIns="41201" rtlCol="0" anchor="ctr"/>
            <a:lstStyle/>
            <a:p>
              <a:pPr algn="ctr">
                <a:lnSpc>
                  <a:spcPts val="2520"/>
                </a:lnSpc>
              </a:pPr>
              <a:endParaRPr/>
            </a:p>
          </p:txBody>
        </p:sp>
      </p:grpSp>
      <p:grpSp>
        <p:nvGrpSpPr>
          <p:cNvPr id="22" name="Group 22"/>
          <p:cNvGrpSpPr/>
          <p:nvPr/>
        </p:nvGrpSpPr>
        <p:grpSpPr>
          <a:xfrm>
            <a:off x="5607493" y="4196393"/>
            <a:ext cx="3202109" cy="3787384"/>
            <a:chOff x="0" y="0"/>
            <a:chExt cx="1266226" cy="1497663"/>
          </a:xfrm>
        </p:grpSpPr>
        <p:sp>
          <p:nvSpPr>
            <p:cNvPr id="23" name="Freeform 23"/>
            <p:cNvSpPr/>
            <p:nvPr/>
          </p:nvSpPr>
          <p:spPr>
            <a:xfrm>
              <a:off x="0" y="0"/>
              <a:ext cx="1266226" cy="1497664"/>
            </a:xfrm>
            <a:custGeom>
              <a:avLst/>
              <a:gdLst/>
              <a:ahLst/>
              <a:cxnLst/>
              <a:rect l="l" t="t" r="r" b="b"/>
              <a:pathLst>
                <a:path w="1266226" h="1497664">
                  <a:moveTo>
                    <a:pt x="72533" y="0"/>
                  </a:moveTo>
                  <a:lnTo>
                    <a:pt x="1193693" y="0"/>
                  </a:lnTo>
                  <a:cubicBezTo>
                    <a:pt x="1212930" y="0"/>
                    <a:pt x="1231379" y="7642"/>
                    <a:pt x="1244981" y="21244"/>
                  </a:cubicBezTo>
                  <a:cubicBezTo>
                    <a:pt x="1258584" y="34847"/>
                    <a:pt x="1266226" y="53296"/>
                    <a:pt x="1266226" y="72533"/>
                  </a:cubicBezTo>
                  <a:lnTo>
                    <a:pt x="1266226" y="1425131"/>
                  </a:lnTo>
                  <a:cubicBezTo>
                    <a:pt x="1266226" y="1465190"/>
                    <a:pt x="1233752" y="1497664"/>
                    <a:pt x="1193693" y="1497664"/>
                  </a:cubicBezTo>
                  <a:lnTo>
                    <a:pt x="72533" y="1497664"/>
                  </a:lnTo>
                  <a:cubicBezTo>
                    <a:pt x="32474" y="1497664"/>
                    <a:pt x="0" y="1465190"/>
                    <a:pt x="0" y="1425131"/>
                  </a:cubicBezTo>
                  <a:lnTo>
                    <a:pt x="0" y="72533"/>
                  </a:lnTo>
                  <a:cubicBezTo>
                    <a:pt x="0" y="32474"/>
                    <a:pt x="32474" y="0"/>
                    <a:pt x="72533" y="0"/>
                  </a:cubicBezTo>
                  <a:close/>
                </a:path>
              </a:pathLst>
            </a:custGeom>
            <a:solidFill>
              <a:srgbClr val="FFFFFF"/>
            </a:solidFill>
          </p:spPr>
        </p:sp>
        <p:sp>
          <p:nvSpPr>
            <p:cNvPr id="24" name="TextBox 24"/>
            <p:cNvSpPr txBox="1"/>
            <p:nvPr/>
          </p:nvSpPr>
          <p:spPr>
            <a:xfrm>
              <a:off x="0" y="-85725"/>
              <a:ext cx="1266226" cy="1583388"/>
            </a:xfrm>
            <a:prstGeom prst="rect">
              <a:avLst/>
            </a:prstGeom>
          </p:spPr>
          <p:txBody>
            <a:bodyPr lIns="41201" tIns="41201" rIns="41201" bIns="41201" rtlCol="0" anchor="ctr"/>
            <a:lstStyle/>
            <a:p>
              <a:pPr algn="ctr">
                <a:lnSpc>
                  <a:spcPts val="2520"/>
                </a:lnSpc>
              </a:pPr>
              <a:endParaRPr/>
            </a:p>
          </p:txBody>
        </p:sp>
      </p:grpSp>
      <p:grpSp>
        <p:nvGrpSpPr>
          <p:cNvPr id="25" name="Group 25"/>
          <p:cNvGrpSpPr/>
          <p:nvPr/>
        </p:nvGrpSpPr>
        <p:grpSpPr>
          <a:xfrm>
            <a:off x="5607493" y="2573553"/>
            <a:ext cx="3202109" cy="1332688"/>
            <a:chOff x="0" y="0"/>
            <a:chExt cx="1266226" cy="526991"/>
          </a:xfrm>
        </p:grpSpPr>
        <p:sp>
          <p:nvSpPr>
            <p:cNvPr id="26" name="Freeform 26"/>
            <p:cNvSpPr/>
            <p:nvPr/>
          </p:nvSpPr>
          <p:spPr>
            <a:xfrm>
              <a:off x="0" y="0"/>
              <a:ext cx="1266226" cy="526991"/>
            </a:xfrm>
            <a:custGeom>
              <a:avLst/>
              <a:gdLst/>
              <a:ahLst/>
              <a:cxnLst/>
              <a:rect l="l" t="t" r="r" b="b"/>
              <a:pathLst>
                <a:path w="1266226" h="526991">
                  <a:moveTo>
                    <a:pt x="72533" y="0"/>
                  </a:moveTo>
                  <a:lnTo>
                    <a:pt x="1193693" y="0"/>
                  </a:lnTo>
                  <a:cubicBezTo>
                    <a:pt x="1212930" y="0"/>
                    <a:pt x="1231379" y="7642"/>
                    <a:pt x="1244981" y="21244"/>
                  </a:cubicBezTo>
                  <a:cubicBezTo>
                    <a:pt x="1258584" y="34847"/>
                    <a:pt x="1266226" y="53296"/>
                    <a:pt x="1266226" y="72533"/>
                  </a:cubicBezTo>
                  <a:lnTo>
                    <a:pt x="1266226" y="454459"/>
                  </a:lnTo>
                  <a:cubicBezTo>
                    <a:pt x="1266226" y="494517"/>
                    <a:pt x="1233752" y="526991"/>
                    <a:pt x="1193693" y="526991"/>
                  </a:cubicBezTo>
                  <a:lnTo>
                    <a:pt x="72533" y="526991"/>
                  </a:lnTo>
                  <a:cubicBezTo>
                    <a:pt x="32474" y="526991"/>
                    <a:pt x="0" y="494517"/>
                    <a:pt x="0" y="454459"/>
                  </a:cubicBezTo>
                  <a:lnTo>
                    <a:pt x="0" y="72533"/>
                  </a:lnTo>
                  <a:cubicBezTo>
                    <a:pt x="0" y="32474"/>
                    <a:pt x="32474" y="0"/>
                    <a:pt x="72533" y="0"/>
                  </a:cubicBezTo>
                  <a:close/>
                </a:path>
              </a:pathLst>
            </a:custGeom>
            <a:gradFill rotWithShape="1">
              <a:gsLst>
                <a:gs pos="0">
                  <a:srgbClr val="0097B2">
                    <a:alpha val="100000"/>
                  </a:srgbClr>
                </a:gs>
                <a:gs pos="100000">
                  <a:srgbClr val="7ED957">
                    <a:alpha val="100000"/>
                  </a:srgbClr>
                </a:gs>
              </a:gsLst>
              <a:lin ang="0"/>
            </a:gradFill>
          </p:spPr>
        </p:sp>
        <p:sp>
          <p:nvSpPr>
            <p:cNvPr id="27" name="TextBox 27"/>
            <p:cNvSpPr txBox="1"/>
            <p:nvPr/>
          </p:nvSpPr>
          <p:spPr>
            <a:xfrm>
              <a:off x="0" y="-85725"/>
              <a:ext cx="1266226" cy="612716"/>
            </a:xfrm>
            <a:prstGeom prst="rect">
              <a:avLst/>
            </a:prstGeom>
          </p:spPr>
          <p:txBody>
            <a:bodyPr lIns="41201" tIns="41201" rIns="41201" bIns="41201" rtlCol="0" anchor="ctr"/>
            <a:lstStyle/>
            <a:p>
              <a:pPr algn="ctr">
                <a:lnSpc>
                  <a:spcPts val="2520"/>
                </a:lnSpc>
              </a:pPr>
              <a:endParaRPr/>
            </a:p>
          </p:txBody>
        </p:sp>
      </p:grpSp>
      <p:grpSp>
        <p:nvGrpSpPr>
          <p:cNvPr id="28" name="Group 28"/>
          <p:cNvGrpSpPr/>
          <p:nvPr/>
        </p:nvGrpSpPr>
        <p:grpSpPr>
          <a:xfrm>
            <a:off x="2098120" y="6657272"/>
            <a:ext cx="3202109" cy="1442037"/>
            <a:chOff x="0" y="0"/>
            <a:chExt cx="1266226" cy="570232"/>
          </a:xfrm>
        </p:grpSpPr>
        <p:sp>
          <p:nvSpPr>
            <p:cNvPr id="29" name="Freeform 29"/>
            <p:cNvSpPr/>
            <p:nvPr/>
          </p:nvSpPr>
          <p:spPr>
            <a:xfrm>
              <a:off x="0" y="0"/>
              <a:ext cx="1266226" cy="570232"/>
            </a:xfrm>
            <a:custGeom>
              <a:avLst/>
              <a:gdLst/>
              <a:ahLst/>
              <a:cxnLst/>
              <a:rect l="l" t="t" r="r" b="b"/>
              <a:pathLst>
                <a:path w="1266226" h="570232">
                  <a:moveTo>
                    <a:pt x="72533" y="0"/>
                  </a:moveTo>
                  <a:lnTo>
                    <a:pt x="1193693" y="0"/>
                  </a:lnTo>
                  <a:cubicBezTo>
                    <a:pt x="1212930" y="0"/>
                    <a:pt x="1231379" y="7642"/>
                    <a:pt x="1244981" y="21244"/>
                  </a:cubicBezTo>
                  <a:cubicBezTo>
                    <a:pt x="1258584" y="34847"/>
                    <a:pt x="1266226" y="53296"/>
                    <a:pt x="1266226" y="72533"/>
                  </a:cubicBezTo>
                  <a:lnTo>
                    <a:pt x="1266226" y="497699"/>
                  </a:lnTo>
                  <a:cubicBezTo>
                    <a:pt x="1266226" y="537758"/>
                    <a:pt x="1233752" y="570232"/>
                    <a:pt x="1193693" y="570232"/>
                  </a:cubicBezTo>
                  <a:lnTo>
                    <a:pt x="72533" y="570232"/>
                  </a:lnTo>
                  <a:cubicBezTo>
                    <a:pt x="32474" y="570232"/>
                    <a:pt x="0" y="537758"/>
                    <a:pt x="0" y="497699"/>
                  </a:cubicBezTo>
                  <a:lnTo>
                    <a:pt x="0" y="72533"/>
                  </a:lnTo>
                  <a:cubicBezTo>
                    <a:pt x="0" y="32474"/>
                    <a:pt x="32474" y="0"/>
                    <a:pt x="72533" y="0"/>
                  </a:cubicBezTo>
                  <a:close/>
                </a:path>
              </a:pathLst>
            </a:custGeom>
            <a:gradFill rotWithShape="1">
              <a:gsLst>
                <a:gs pos="0">
                  <a:srgbClr val="0097B2">
                    <a:alpha val="100000"/>
                  </a:srgbClr>
                </a:gs>
                <a:gs pos="100000">
                  <a:srgbClr val="7ED957">
                    <a:alpha val="100000"/>
                  </a:srgbClr>
                </a:gs>
              </a:gsLst>
              <a:lin ang="0"/>
            </a:gradFill>
          </p:spPr>
        </p:sp>
        <p:sp>
          <p:nvSpPr>
            <p:cNvPr id="30" name="TextBox 30"/>
            <p:cNvSpPr txBox="1"/>
            <p:nvPr/>
          </p:nvSpPr>
          <p:spPr>
            <a:xfrm>
              <a:off x="0" y="-85725"/>
              <a:ext cx="1266226" cy="655957"/>
            </a:xfrm>
            <a:prstGeom prst="rect">
              <a:avLst/>
            </a:prstGeom>
          </p:spPr>
          <p:txBody>
            <a:bodyPr lIns="41201" tIns="41201" rIns="41201" bIns="41201" rtlCol="0" anchor="ctr"/>
            <a:lstStyle/>
            <a:p>
              <a:pPr algn="ctr">
                <a:lnSpc>
                  <a:spcPts val="2520"/>
                </a:lnSpc>
              </a:pPr>
              <a:endParaRPr/>
            </a:p>
          </p:txBody>
        </p:sp>
      </p:grpSp>
      <p:grpSp>
        <p:nvGrpSpPr>
          <p:cNvPr id="31" name="Group 31"/>
          <p:cNvGrpSpPr/>
          <p:nvPr/>
        </p:nvGrpSpPr>
        <p:grpSpPr>
          <a:xfrm>
            <a:off x="9879023" y="2595565"/>
            <a:ext cx="3202109" cy="3787384"/>
            <a:chOff x="0" y="0"/>
            <a:chExt cx="1266226" cy="1497663"/>
          </a:xfrm>
        </p:grpSpPr>
        <p:sp>
          <p:nvSpPr>
            <p:cNvPr id="32" name="Freeform 32"/>
            <p:cNvSpPr/>
            <p:nvPr/>
          </p:nvSpPr>
          <p:spPr>
            <a:xfrm>
              <a:off x="0" y="0"/>
              <a:ext cx="1266226" cy="1497664"/>
            </a:xfrm>
            <a:custGeom>
              <a:avLst/>
              <a:gdLst/>
              <a:ahLst/>
              <a:cxnLst/>
              <a:rect l="l" t="t" r="r" b="b"/>
              <a:pathLst>
                <a:path w="1266226" h="1497664">
                  <a:moveTo>
                    <a:pt x="72533" y="0"/>
                  </a:moveTo>
                  <a:lnTo>
                    <a:pt x="1193693" y="0"/>
                  </a:lnTo>
                  <a:cubicBezTo>
                    <a:pt x="1212930" y="0"/>
                    <a:pt x="1231379" y="7642"/>
                    <a:pt x="1244981" y="21244"/>
                  </a:cubicBezTo>
                  <a:cubicBezTo>
                    <a:pt x="1258584" y="34847"/>
                    <a:pt x="1266226" y="53296"/>
                    <a:pt x="1266226" y="72533"/>
                  </a:cubicBezTo>
                  <a:lnTo>
                    <a:pt x="1266226" y="1425131"/>
                  </a:lnTo>
                  <a:cubicBezTo>
                    <a:pt x="1266226" y="1465190"/>
                    <a:pt x="1233752" y="1497664"/>
                    <a:pt x="1193693" y="1497664"/>
                  </a:cubicBezTo>
                  <a:lnTo>
                    <a:pt x="72533" y="1497664"/>
                  </a:lnTo>
                  <a:cubicBezTo>
                    <a:pt x="32474" y="1497664"/>
                    <a:pt x="0" y="1465190"/>
                    <a:pt x="0" y="1425131"/>
                  </a:cubicBezTo>
                  <a:lnTo>
                    <a:pt x="0" y="72533"/>
                  </a:lnTo>
                  <a:cubicBezTo>
                    <a:pt x="0" y="32474"/>
                    <a:pt x="32474" y="0"/>
                    <a:pt x="72533" y="0"/>
                  </a:cubicBezTo>
                  <a:close/>
                </a:path>
              </a:pathLst>
            </a:custGeom>
            <a:solidFill>
              <a:srgbClr val="FFFFFF"/>
            </a:solidFill>
          </p:spPr>
        </p:sp>
        <p:sp>
          <p:nvSpPr>
            <p:cNvPr id="33" name="TextBox 33"/>
            <p:cNvSpPr txBox="1"/>
            <p:nvPr/>
          </p:nvSpPr>
          <p:spPr>
            <a:xfrm>
              <a:off x="0" y="-85725"/>
              <a:ext cx="1266226" cy="1583388"/>
            </a:xfrm>
            <a:prstGeom prst="rect">
              <a:avLst/>
            </a:prstGeom>
          </p:spPr>
          <p:txBody>
            <a:bodyPr lIns="41201" tIns="41201" rIns="41201" bIns="41201" rtlCol="0" anchor="ctr"/>
            <a:lstStyle/>
            <a:p>
              <a:pPr algn="ctr">
                <a:lnSpc>
                  <a:spcPts val="2520"/>
                </a:lnSpc>
              </a:pPr>
              <a:endParaRPr/>
            </a:p>
          </p:txBody>
        </p:sp>
      </p:grpSp>
      <p:grpSp>
        <p:nvGrpSpPr>
          <p:cNvPr id="34" name="Group 34"/>
          <p:cNvGrpSpPr/>
          <p:nvPr/>
        </p:nvGrpSpPr>
        <p:grpSpPr>
          <a:xfrm>
            <a:off x="13388396" y="4218406"/>
            <a:ext cx="3202109" cy="3787384"/>
            <a:chOff x="0" y="0"/>
            <a:chExt cx="1266226" cy="1497663"/>
          </a:xfrm>
        </p:grpSpPr>
        <p:sp>
          <p:nvSpPr>
            <p:cNvPr id="35" name="Freeform 35"/>
            <p:cNvSpPr/>
            <p:nvPr/>
          </p:nvSpPr>
          <p:spPr>
            <a:xfrm>
              <a:off x="0" y="0"/>
              <a:ext cx="1266226" cy="1497664"/>
            </a:xfrm>
            <a:custGeom>
              <a:avLst/>
              <a:gdLst/>
              <a:ahLst/>
              <a:cxnLst/>
              <a:rect l="l" t="t" r="r" b="b"/>
              <a:pathLst>
                <a:path w="1266226" h="1497664">
                  <a:moveTo>
                    <a:pt x="72533" y="0"/>
                  </a:moveTo>
                  <a:lnTo>
                    <a:pt x="1193693" y="0"/>
                  </a:lnTo>
                  <a:cubicBezTo>
                    <a:pt x="1212930" y="0"/>
                    <a:pt x="1231379" y="7642"/>
                    <a:pt x="1244981" y="21244"/>
                  </a:cubicBezTo>
                  <a:cubicBezTo>
                    <a:pt x="1258584" y="34847"/>
                    <a:pt x="1266226" y="53296"/>
                    <a:pt x="1266226" y="72533"/>
                  </a:cubicBezTo>
                  <a:lnTo>
                    <a:pt x="1266226" y="1425131"/>
                  </a:lnTo>
                  <a:cubicBezTo>
                    <a:pt x="1266226" y="1465190"/>
                    <a:pt x="1233752" y="1497664"/>
                    <a:pt x="1193693" y="1497664"/>
                  </a:cubicBezTo>
                  <a:lnTo>
                    <a:pt x="72533" y="1497664"/>
                  </a:lnTo>
                  <a:cubicBezTo>
                    <a:pt x="32474" y="1497664"/>
                    <a:pt x="0" y="1465190"/>
                    <a:pt x="0" y="1425131"/>
                  </a:cubicBezTo>
                  <a:lnTo>
                    <a:pt x="0" y="72533"/>
                  </a:lnTo>
                  <a:cubicBezTo>
                    <a:pt x="0" y="32474"/>
                    <a:pt x="32474" y="0"/>
                    <a:pt x="72533" y="0"/>
                  </a:cubicBezTo>
                  <a:close/>
                </a:path>
              </a:pathLst>
            </a:custGeom>
            <a:solidFill>
              <a:srgbClr val="FFFFFF"/>
            </a:solidFill>
          </p:spPr>
        </p:sp>
        <p:sp>
          <p:nvSpPr>
            <p:cNvPr id="36" name="TextBox 36"/>
            <p:cNvSpPr txBox="1"/>
            <p:nvPr/>
          </p:nvSpPr>
          <p:spPr>
            <a:xfrm>
              <a:off x="0" y="-85725"/>
              <a:ext cx="1266226" cy="1583388"/>
            </a:xfrm>
            <a:prstGeom prst="rect">
              <a:avLst/>
            </a:prstGeom>
          </p:spPr>
          <p:txBody>
            <a:bodyPr lIns="41201" tIns="41201" rIns="41201" bIns="41201" rtlCol="0" anchor="ctr"/>
            <a:lstStyle/>
            <a:p>
              <a:pPr algn="ctr">
                <a:lnSpc>
                  <a:spcPts val="2520"/>
                </a:lnSpc>
              </a:pPr>
              <a:endParaRPr/>
            </a:p>
          </p:txBody>
        </p:sp>
      </p:grpSp>
      <p:grpSp>
        <p:nvGrpSpPr>
          <p:cNvPr id="37" name="Group 37"/>
          <p:cNvGrpSpPr/>
          <p:nvPr/>
        </p:nvGrpSpPr>
        <p:grpSpPr>
          <a:xfrm>
            <a:off x="13388396" y="2595565"/>
            <a:ext cx="3202109" cy="1332688"/>
            <a:chOff x="0" y="0"/>
            <a:chExt cx="1266226" cy="526991"/>
          </a:xfrm>
        </p:grpSpPr>
        <p:sp>
          <p:nvSpPr>
            <p:cNvPr id="38" name="Freeform 38"/>
            <p:cNvSpPr/>
            <p:nvPr/>
          </p:nvSpPr>
          <p:spPr>
            <a:xfrm>
              <a:off x="0" y="0"/>
              <a:ext cx="1266226" cy="526991"/>
            </a:xfrm>
            <a:custGeom>
              <a:avLst/>
              <a:gdLst/>
              <a:ahLst/>
              <a:cxnLst/>
              <a:rect l="l" t="t" r="r" b="b"/>
              <a:pathLst>
                <a:path w="1266226" h="526991">
                  <a:moveTo>
                    <a:pt x="72533" y="0"/>
                  </a:moveTo>
                  <a:lnTo>
                    <a:pt x="1193693" y="0"/>
                  </a:lnTo>
                  <a:cubicBezTo>
                    <a:pt x="1212930" y="0"/>
                    <a:pt x="1231379" y="7642"/>
                    <a:pt x="1244981" y="21244"/>
                  </a:cubicBezTo>
                  <a:cubicBezTo>
                    <a:pt x="1258584" y="34847"/>
                    <a:pt x="1266226" y="53296"/>
                    <a:pt x="1266226" y="72533"/>
                  </a:cubicBezTo>
                  <a:lnTo>
                    <a:pt x="1266226" y="454459"/>
                  </a:lnTo>
                  <a:cubicBezTo>
                    <a:pt x="1266226" y="494517"/>
                    <a:pt x="1233752" y="526991"/>
                    <a:pt x="1193693" y="526991"/>
                  </a:cubicBezTo>
                  <a:lnTo>
                    <a:pt x="72533" y="526991"/>
                  </a:lnTo>
                  <a:cubicBezTo>
                    <a:pt x="32474" y="526991"/>
                    <a:pt x="0" y="494517"/>
                    <a:pt x="0" y="454459"/>
                  </a:cubicBezTo>
                  <a:lnTo>
                    <a:pt x="0" y="72533"/>
                  </a:lnTo>
                  <a:cubicBezTo>
                    <a:pt x="0" y="32474"/>
                    <a:pt x="32474" y="0"/>
                    <a:pt x="72533" y="0"/>
                  </a:cubicBezTo>
                  <a:close/>
                </a:path>
              </a:pathLst>
            </a:custGeom>
            <a:gradFill rotWithShape="1">
              <a:gsLst>
                <a:gs pos="0">
                  <a:srgbClr val="0097B2">
                    <a:alpha val="100000"/>
                  </a:srgbClr>
                </a:gs>
                <a:gs pos="100000">
                  <a:srgbClr val="7ED957">
                    <a:alpha val="100000"/>
                  </a:srgbClr>
                </a:gs>
              </a:gsLst>
              <a:lin ang="0"/>
            </a:gradFill>
          </p:spPr>
        </p:sp>
        <p:sp>
          <p:nvSpPr>
            <p:cNvPr id="39" name="TextBox 39"/>
            <p:cNvSpPr txBox="1"/>
            <p:nvPr/>
          </p:nvSpPr>
          <p:spPr>
            <a:xfrm>
              <a:off x="0" y="-85725"/>
              <a:ext cx="1266226" cy="612716"/>
            </a:xfrm>
            <a:prstGeom prst="rect">
              <a:avLst/>
            </a:prstGeom>
          </p:spPr>
          <p:txBody>
            <a:bodyPr lIns="41201" tIns="41201" rIns="41201" bIns="41201" rtlCol="0" anchor="ctr"/>
            <a:lstStyle/>
            <a:p>
              <a:pPr algn="ctr">
                <a:lnSpc>
                  <a:spcPts val="2520"/>
                </a:lnSpc>
              </a:pPr>
              <a:endParaRPr/>
            </a:p>
          </p:txBody>
        </p:sp>
      </p:grpSp>
      <p:grpSp>
        <p:nvGrpSpPr>
          <p:cNvPr id="40" name="Group 40"/>
          <p:cNvGrpSpPr/>
          <p:nvPr/>
        </p:nvGrpSpPr>
        <p:grpSpPr>
          <a:xfrm>
            <a:off x="9879023" y="6679285"/>
            <a:ext cx="3202109" cy="1442037"/>
            <a:chOff x="0" y="0"/>
            <a:chExt cx="1266226" cy="570232"/>
          </a:xfrm>
        </p:grpSpPr>
        <p:sp>
          <p:nvSpPr>
            <p:cNvPr id="41" name="Freeform 41"/>
            <p:cNvSpPr/>
            <p:nvPr/>
          </p:nvSpPr>
          <p:spPr>
            <a:xfrm>
              <a:off x="0" y="0"/>
              <a:ext cx="1266226" cy="570232"/>
            </a:xfrm>
            <a:custGeom>
              <a:avLst/>
              <a:gdLst/>
              <a:ahLst/>
              <a:cxnLst/>
              <a:rect l="l" t="t" r="r" b="b"/>
              <a:pathLst>
                <a:path w="1266226" h="570232">
                  <a:moveTo>
                    <a:pt x="72533" y="0"/>
                  </a:moveTo>
                  <a:lnTo>
                    <a:pt x="1193693" y="0"/>
                  </a:lnTo>
                  <a:cubicBezTo>
                    <a:pt x="1212930" y="0"/>
                    <a:pt x="1231379" y="7642"/>
                    <a:pt x="1244981" y="21244"/>
                  </a:cubicBezTo>
                  <a:cubicBezTo>
                    <a:pt x="1258584" y="34847"/>
                    <a:pt x="1266226" y="53296"/>
                    <a:pt x="1266226" y="72533"/>
                  </a:cubicBezTo>
                  <a:lnTo>
                    <a:pt x="1266226" y="497699"/>
                  </a:lnTo>
                  <a:cubicBezTo>
                    <a:pt x="1266226" y="537758"/>
                    <a:pt x="1233752" y="570232"/>
                    <a:pt x="1193693" y="570232"/>
                  </a:cubicBezTo>
                  <a:lnTo>
                    <a:pt x="72533" y="570232"/>
                  </a:lnTo>
                  <a:cubicBezTo>
                    <a:pt x="32474" y="570232"/>
                    <a:pt x="0" y="537758"/>
                    <a:pt x="0" y="497699"/>
                  </a:cubicBezTo>
                  <a:lnTo>
                    <a:pt x="0" y="72533"/>
                  </a:lnTo>
                  <a:cubicBezTo>
                    <a:pt x="0" y="32474"/>
                    <a:pt x="32474" y="0"/>
                    <a:pt x="72533" y="0"/>
                  </a:cubicBezTo>
                  <a:close/>
                </a:path>
              </a:pathLst>
            </a:custGeom>
            <a:gradFill rotWithShape="1">
              <a:gsLst>
                <a:gs pos="0">
                  <a:srgbClr val="0097B2">
                    <a:alpha val="100000"/>
                  </a:srgbClr>
                </a:gs>
                <a:gs pos="100000">
                  <a:srgbClr val="7ED957">
                    <a:alpha val="100000"/>
                  </a:srgbClr>
                </a:gs>
              </a:gsLst>
              <a:lin ang="0"/>
            </a:gradFill>
          </p:spPr>
        </p:sp>
        <p:sp>
          <p:nvSpPr>
            <p:cNvPr id="42" name="TextBox 42"/>
            <p:cNvSpPr txBox="1"/>
            <p:nvPr/>
          </p:nvSpPr>
          <p:spPr>
            <a:xfrm>
              <a:off x="0" y="-85725"/>
              <a:ext cx="1266226" cy="655957"/>
            </a:xfrm>
            <a:prstGeom prst="rect">
              <a:avLst/>
            </a:prstGeom>
          </p:spPr>
          <p:txBody>
            <a:bodyPr lIns="41201" tIns="41201" rIns="41201" bIns="41201" rtlCol="0" anchor="ctr"/>
            <a:lstStyle/>
            <a:p>
              <a:pPr algn="ctr">
                <a:lnSpc>
                  <a:spcPts val="2520"/>
                </a:lnSpc>
              </a:pPr>
              <a:endParaRPr/>
            </a:p>
          </p:txBody>
        </p:sp>
      </p:grpSp>
      <p:sp>
        <p:nvSpPr>
          <p:cNvPr id="43" name="TextBox 43"/>
          <p:cNvSpPr txBox="1"/>
          <p:nvPr/>
        </p:nvSpPr>
        <p:spPr>
          <a:xfrm>
            <a:off x="13081132" y="2567596"/>
            <a:ext cx="3816638" cy="1188602"/>
          </a:xfrm>
          <a:prstGeom prst="rect">
            <a:avLst/>
          </a:prstGeom>
        </p:spPr>
        <p:txBody>
          <a:bodyPr lIns="0" tIns="0" rIns="0" bIns="0" rtlCol="0" anchor="t">
            <a:spAutoFit/>
          </a:bodyPr>
          <a:lstStyle/>
          <a:p>
            <a:pPr marL="0" lvl="0" indent="0" algn="ctr" rtl="1">
              <a:lnSpc>
                <a:spcPts val="4962"/>
              </a:lnSpc>
            </a:pPr>
            <a:r>
              <a:rPr lang="ar-EG" sz="2385" b="1">
                <a:solidFill>
                  <a:srgbClr val="FFFFFF"/>
                </a:solidFill>
                <a:latin typeface="Droid Arabic Kufi Bold"/>
                <a:ea typeface="Droid Arabic Kufi Bold"/>
                <a:cs typeface="Droid Arabic Kufi Bold"/>
                <a:sym typeface="Droid Arabic Kufi Bold"/>
                <a:rtl/>
              </a:rPr>
              <a:t>رصد استباقي للحالة البنيوية للطريق</a:t>
            </a:r>
          </a:p>
        </p:txBody>
      </p:sp>
      <p:sp>
        <p:nvSpPr>
          <p:cNvPr id="44" name="TextBox 44"/>
          <p:cNvSpPr txBox="1"/>
          <p:nvPr/>
        </p:nvSpPr>
        <p:spPr>
          <a:xfrm>
            <a:off x="9571758" y="6705990"/>
            <a:ext cx="3816638" cy="1188602"/>
          </a:xfrm>
          <a:prstGeom prst="rect">
            <a:avLst/>
          </a:prstGeom>
        </p:spPr>
        <p:txBody>
          <a:bodyPr lIns="0" tIns="0" rIns="0" bIns="0" rtlCol="0" anchor="t">
            <a:spAutoFit/>
          </a:bodyPr>
          <a:lstStyle/>
          <a:p>
            <a:pPr marL="0" lvl="0" indent="0" algn="ctr" rtl="1">
              <a:lnSpc>
                <a:spcPts val="4962"/>
              </a:lnSpc>
            </a:pPr>
            <a:r>
              <a:rPr lang="ar-EG" sz="2385" b="1">
                <a:solidFill>
                  <a:srgbClr val="FFFFFF"/>
                </a:solidFill>
                <a:latin typeface="Droid Arabic Kufi Bold"/>
                <a:ea typeface="Droid Arabic Kufi Bold"/>
                <a:cs typeface="Droid Arabic Kufi Bold"/>
                <a:sym typeface="Droid Arabic Kufi Bold"/>
                <a:rtl/>
              </a:rPr>
              <a:t>خفض تكاليف الصيانة الطارئة بنسبة </a:t>
            </a:r>
            <a:r>
              <a:rPr lang="en-US" sz="2385" b="1">
                <a:solidFill>
                  <a:srgbClr val="FFFFFF"/>
                </a:solidFill>
                <a:latin typeface="Droid Arabic Kufi Bold"/>
                <a:ea typeface="Droid Arabic Kufi Bold"/>
                <a:cs typeface="Droid Arabic Kufi Bold"/>
                <a:sym typeface="Droid Arabic Kufi Bold"/>
              </a:rPr>
              <a:t>40</a:t>
            </a:r>
            <a:r>
              <a:rPr lang="ar-EG" sz="2385" b="1">
                <a:solidFill>
                  <a:srgbClr val="FFFFFF"/>
                </a:solidFill>
                <a:latin typeface="Droid Arabic Kufi Bold"/>
                <a:ea typeface="Droid Arabic Kufi Bold"/>
                <a:cs typeface="Droid Arabic Kufi Bold"/>
                <a:sym typeface="Droid Arabic Kufi Bold"/>
                <a:rtl/>
              </a:rPr>
              <a:t>٪</a:t>
            </a:r>
          </a:p>
        </p:txBody>
      </p:sp>
      <p:sp>
        <p:nvSpPr>
          <p:cNvPr id="45" name="TextBox 45"/>
          <p:cNvSpPr txBox="1"/>
          <p:nvPr/>
        </p:nvSpPr>
        <p:spPr>
          <a:xfrm>
            <a:off x="5250275" y="2567596"/>
            <a:ext cx="3816638" cy="1188602"/>
          </a:xfrm>
          <a:prstGeom prst="rect">
            <a:avLst/>
          </a:prstGeom>
        </p:spPr>
        <p:txBody>
          <a:bodyPr lIns="0" tIns="0" rIns="0" bIns="0" rtlCol="0" anchor="t">
            <a:spAutoFit/>
          </a:bodyPr>
          <a:lstStyle/>
          <a:p>
            <a:pPr marL="0" lvl="0" indent="0" algn="ctr" rtl="1">
              <a:lnSpc>
                <a:spcPts val="4962"/>
              </a:lnSpc>
            </a:pPr>
            <a:r>
              <a:rPr lang="ar-EG" sz="2385" b="1">
                <a:solidFill>
                  <a:srgbClr val="FFFFFF"/>
                </a:solidFill>
                <a:latin typeface="Droid Arabic Kufi Bold"/>
                <a:ea typeface="Droid Arabic Kufi Bold"/>
                <a:cs typeface="Droid Arabic Kufi Bold"/>
                <a:sym typeface="Droid Arabic Kufi Bold"/>
                <a:rtl/>
              </a:rPr>
              <a:t>تحسين تصنيف جودة شبكة الطرق</a:t>
            </a:r>
          </a:p>
        </p:txBody>
      </p:sp>
      <p:sp>
        <p:nvSpPr>
          <p:cNvPr id="46" name="TextBox 46"/>
          <p:cNvSpPr txBox="1"/>
          <p:nvPr/>
        </p:nvSpPr>
        <p:spPr>
          <a:xfrm>
            <a:off x="1790856" y="6683977"/>
            <a:ext cx="3816638" cy="1188602"/>
          </a:xfrm>
          <a:prstGeom prst="rect">
            <a:avLst/>
          </a:prstGeom>
        </p:spPr>
        <p:txBody>
          <a:bodyPr lIns="0" tIns="0" rIns="0" bIns="0" rtlCol="0" anchor="t">
            <a:spAutoFit/>
          </a:bodyPr>
          <a:lstStyle/>
          <a:p>
            <a:pPr algn="ctr" rtl="1">
              <a:lnSpc>
                <a:spcPts val="4962"/>
              </a:lnSpc>
            </a:pPr>
            <a:r>
              <a:rPr lang="ar-EG" sz="2385" b="1">
                <a:solidFill>
                  <a:srgbClr val="FFFFFF"/>
                </a:solidFill>
                <a:latin typeface="Droid Arabic Kufi Bold"/>
                <a:ea typeface="Droid Arabic Kufi Bold"/>
                <a:cs typeface="Droid Arabic Kufi Bold"/>
                <a:sym typeface="Droid Arabic Kufi Bold"/>
                <a:rtl/>
              </a:rPr>
              <a:t>نظام ذكي</a:t>
            </a:r>
          </a:p>
          <a:p>
            <a:pPr marL="0" lvl="0" indent="0" algn="ctr" rtl="1">
              <a:lnSpc>
                <a:spcPts val="4962"/>
              </a:lnSpc>
            </a:pPr>
            <a:r>
              <a:rPr lang="ar-EG" sz="2385" b="1">
                <a:solidFill>
                  <a:srgbClr val="FFFFFF"/>
                </a:solidFill>
                <a:latin typeface="Droid Arabic Kufi Bold"/>
                <a:ea typeface="Droid Arabic Kufi Bold"/>
                <a:cs typeface="Droid Arabic Kufi Bold"/>
                <a:sym typeface="Droid Arabic Kufi Bold"/>
                <a:rtl/>
              </a:rPr>
              <a:t> محلّي الصنع</a:t>
            </a:r>
          </a:p>
        </p:txBody>
      </p:sp>
      <p:sp>
        <p:nvSpPr>
          <p:cNvPr id="47" name="TextBox 47"/>
          <p:cNvSpPr txBox="1"/>
          <p:nvPr/>
        </p:nvSpPr>
        <p:spPr>
          <a:xfrm>
            <a:off x="2349770" y="2517733"/>
            <a:ext cx="2595704" cy="3705304"/>
          </a:xfrm>
          <a:prstGeom prst="rect">
            <a:avLst/>
          </a:prstGeom>
        </p:spPr>
        <p:txBody>
          <a:bodyPr lIns="0" tIns="0" rIns="0" bIns="0" rtlCol="0" anchor="t">
            <a:spAutoFit/>
          </a:bodyPr>
          <a:lstStyle/>
          <a:p>
            <a:pPr marL="0" lvl="0" indent="0" algn="ctr" rtl="1">
              <a:lnSpc>
                <a:spcPts val="4962"/>
              </a:lnSpc>
            </a:pPr>
            <a:r>
              <a:rPr lang="ar-EG" sz="2385" b="1">
                <a:solidFill>
                  <a:srgbClr val="051D40"/>
                </a:solidFill>
                <a:latin typeface="Droid Arabic Kufi Bold"/>
                <a:ea typeface="Droid Arabic Kufi Bold"/>
                <a:cs typeface="Droid Arabic Kufi Bold"/>
                <a:sym typeface="Droid Arabic Kufi Bold"/>
                <a:rtl/>
              </a:rPr>
              <a:t>يُدار بذكاء اصطناعي سعودي، قابل للتوسع والدمج مع مشاريع البنية المستقبلية.</a:t>
            </a:r>
          </a:p>
        </p:txBody>
      </p:sp>
      <p:sp>
        <p:nvSpPr>
          <p:cNvPr id="48" name="TextBox 48"/>
          <p:cNvSpPr txBox="1"/>
          <p:nvPr/>
        </p:nvSpPr>
        <p:spPr>
          <a:xfrm>
            <a:off x="5860742" y="4213222"/>
            <a:ext cx="2595704" cy="3394464"/>
          </a:xfrm>
          <a:prstGeom prst="rect">
            <a:avLst/>
          </a:prstGeom>
        </p:spPr>
        <p:txBody>
          <a:bodyPr lIns="0" tIns="0" rIns="0" bIns="0" rtlCol="0" anchor="t">
            <a:spAutoFit/>
          </a:bodyPr>
          <a:lstStyle/>
          <a:p>
            <a:pPr marL="0" lvl="0" indent="0" algn="ctr" rtl="1">
              <a:lnSpc>
                <a:spcPts val="5534"/>
              </a:lnSpc>
            </a:pPr>
            <a:r>
              <a:rPr lang="ar-EG" sz="2385" b="1">
                <a:solidFill>
                  <a:srgbClr val="051D40"/>
                </a:solidFill>
                <a:latin typeface="Droid Arabic Kufi Bold"/>
                <a:ea typeface="Droid Arabic Kufi Bold"/>
                <a:cs typeface="Droid Arabic Kufi Bold"/>
                <a:sym typeface="Droid Arabic Kufi Bold"/>
                <a:rtl/>
              </a:rPr>
              <a:t>يساهم في رفع جودة البنية التحتية خلال السنة الأولى من التطبيق.</a:t>
            </a:r>
          </a:p>
        </p:txBody>
      </p:sp>
      <p:sp>
        <p:nvSpPr>
          <p:cNvPr id="49" name="TextBox 49"/>
          <p:cNvSpPr txBox="1"/>
          <p:nvPr/>
        </p:nvSpPr>
        <p:spPr>
          <a:xfrm>
            <a:off x="10238488" y="2944622"/>
            <a:ext cx="2595704" cy="2911303"/>
          </a:xfrm>
          <a:prstGeom prst="rect">
            <a:avLst/>
          </a:prstGeom>
        </p:spPr>
        <p:txBody>
          <a:bodyPr lIns="0" tIns="0" rIns="0" bIns="0" rtlCol="0" anchor="t">
            <a:spAutoFit/>
          </a:bodyPr>
          <a:lstStyle/>
          <a:p>
            <a:pPr marL="0" lvl="0" indent="0" algn="ctr" rtl="1">
              <a:lnSpc>
                <a:spcPts val="5964"/>
              </a:lnSpc>
            </a:pPr>
            <a:r>
              <a:rPr lang="ar-EG" sz="2385" b="1" dirty="0">
                <a:solidFill>
                  <a:srgbClr val="051D40"/>
                </a:solidFill>
                <a:latin typeface="Droid Arabic Kufi Bold"/>
                <a:ea typeface="Droid Arabic Kufi Bold"/>
                <a:cs typeface="Droid Arabic Kufi Bold"/>
                <a:sym typeface="Droid Arabic Kufi Bold"/>
                <a:rtl/>
              </a:rPr>
              <a:t>يُقلل من الأعطال المفاجئة ويُحقق وفراً مالياً مستداماً.</a:t>
            </a:r>
          </a:p>
        </p:txBody>
      </p:sp>
      <p:sp>
        <p:nvSpPr>
          <p:cNvPr id="50" name="TextBox 50"/>
          <p:cNvSpPr txBox="1"/>
          <p:nvPr/>
        </p:nvSpPr>
        <p:spPr>
          <a:xfrm>
            <a:off x="13691599" y="4466988"/>
            <a:ext cx="2595704" cy="2911303"/>
          </a:xfrm>
          <a:prstGeom prst="rect">
            <a:avLst/>
          </a:prstGeom>
        </p:spPr>
        <p:txBody>
          <a:bodyPr lIns="0" tIns="0" rIns="0" bIns="0" rtlCol="0" anchor="t">
            <a:spAutoFit/>
          </a:bodyPr>
          <a:lstStyle/>
          <a:p>
            <a:pPr marL="0" lvl="0" indent="0" algn="ctr" rtl="1">
              <a:lnSpc>
                <a:spcPts val="5964"/>
              </a:lnSpc>
            </a:pPr>
            <a:r>
              <a:rPr lang="ar-EG" sz="2385" b="1">
                <a:solidFill>
                  <a:srgbClr val="051D40"/>
                </a:solidFill>
                <a:latin typeface="Droid Arabic Kufi Bold"/>
                <a:ea typeface="Droid Arabic Kufi Bold"/>
                <a:cs typeface="Droid Arabic Kufi Bold"/>
                <a:sym typeface="Droid Arabic Kufi Bold"/>
                <a:rtl/>
              </a:rPr>
              <a:t>يُراقب الطريق لحظيًا ويتنبأ بمواطن الخلل قبل حدوثها.</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1290</Words>
  <Application>Microsoft Macintosh PowerPoint</Application>
  <PresentationFormat>مخصص</PresentationFormat>
  <Paragraphs>196</Paragraphs>
  <Slides>13</Slides>
  <Notes>0</Notes>
  <HiddenSlides>0</HiddenSlides>
  <MMClips>0</MMClips>
  <ScaleCrop>false</ScaleCrop>
  <HeadingPairs>
    <vt:vector size="6" baseType="variant">
      <vt:variant>
        <vt:lpstr>الخطوط المستخدمة</vt:lpstr>
      </vt:variant>
      <vt:variant>
        <vt:i4>11</vt:i4>
      </vt:variant>
      <vt:variant>
        <vt:lpstr>نسق</vt:lpstr>
      </vt:variant>
      <vt:variant>
        <vt:i4>1</vt:i4>
      </vt:variant>
      <vt:variant>
        <vt:lpstr>عناوين الشرائح</vt:lpstr>
      </vt:variant>
      <vt:variant>
        <vt:i4>13</vt:i4>
      </vt:variant>
    </vt:vector>
  </HeadingPairs>
  <TitlesOfParts>
    <vt:vector size="25" baseType="lpstr">
      <vt:lpstr>Calibri</vt:lpstr>
      <vt:lpstr>Codec Pro Bold</vt:lpstr>
      <vt:lpstr>Arial</vt:lpstr>
      <vt:lpstr>29LT Bukra Bold</vt:lpstr>
      <vt:lpstr>Arimo Bold</vt:lpstr>
      <vt:lpstr>29LT Bukra</vt:lpstr>
      <vt:lpstr>Droid Arabic Kufi</vt:lpstr>
      <vt:lpstr>Almarai Bold</vt:lpstr>
      <vt:lpstr>IBM Plex Sans Arabic Bold</vt:lpstr>
      <vt:lpstr>Hacen Tunisia</vt:lpstr>
      <vt:lpstr>Droid Arabic Kufi Bold</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مَسَارِن عرض المرحلة الافتراضية</dc:title>
  <cp:lastModifiedBy>Jumana .</cp:lastModifiedBy>
  <cp:revision>2</cp:revision>
  <dcterms:created xsi:type="dcterms:W3CDTF">2006-08-16T00:00:00Z</dcterms:created>
  <dcterms:modified xsi:type="dcterms:W3CDTF">2025-08-02T14:59:37Z</dcterms:modified>
  <dc:identifier>DAGusrw8lIk</dc:identifier>
</cp:coreProperties>
</file>